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</p:sldMasterIdLst>
  <p:notesMasterIdLst>
    <p:notesMasterId r:id="rId45"/>
  </p:notesMasterIdLst>
  <p:handoutMasterIdLst>
    <p:handoutMasterId r:id="rId46"/>
  </p:handoutMasterIdLst>
  <p:sldIdLst>
    <p:sldId id="375" r:id="rId6"/>
    <p:sldId id="386" r:id="rId7"/>
    <p:sldId id="387" r:id="rId8"/>
    <p:sldId id="388" r:id="rId9"/>
    <p:sldId id="389" r:id="rId10"/>
    <p:sldId id="390" r:id="rId11"/>
    <p:sldId id="425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6" r:id="rId25"/>
    <p:sldId id="427" r:id="rId26"/>
    <p:sldId id="429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373" r:id="rId44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E39"/>
    <a:srgbClr val="6F912F"/>
    <a:srgbClr val="FF8001"/>
    <a:srgbClr val="FE740C"/>
    <a:srgbClr val="FF640A"/>
    <a:srgbClr val="FF680B"/>
    <a:srgbClr val="F4C031"/>
    <a:srgbClr val="FDA70D"/>
    <a:srgbClr val="FFB60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118" autoAdjust="0"/>
    <p:restoredTop sz="92357" autoAdjust="0"/>
  </p:normalViewPr>
  <p:slideViewPr>
    <p:cSldViewPr snapToGrid="0">
      <p:cViewPr>
        <p:scale>
          <a:sx n="95" d="100"/>
          <a:sy n="95" d="100"/>
        </p:scale>
        <p:origin x="-38" y="538"/>
      </p:cViewPr>
      <p:guideLst>
        <p:guide orient="horz" pos="1835"/>
        <p:guide orient="horz" pos="3141"/>
        <p:guide orient="horz" pos="3938"/>
        <p:guide orient="horz" pos="592"/>
        <p:guide orient="horz" pos="936"/>
        <p:guide orient="horz" pos="1114"/>
        <p:guide orient="horz" pos="2383"/>
        <p:guide orient="horz" pos="3984"/>
        <p:guide orient="horz" pos="4228"/>
        <p:guide pos="2881"/>
        <p:guide pos="5234"/>
        <p:guide pos="315"/>
        <p:guide pos="5488"/>
        <p:guide pos="371"/>
        <p:guide pos="2225"/>
        <p:guide pos="3897"/>
        <p:guide pos="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814" y="-102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tter\Documents\charts%20for%20joes%20presenta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tter\Documents\charts%20for%20joes%20present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tter\Documents\charts%20for%20joes%20presenta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tter\Documents\charts%20for%20joes%20presentation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tlotter\Documents\charts%20for%20joes%20presentation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tlotter\Documents\charts%20for%20joes%20presenta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enner\AppData\Local\Microsoft\Windows\Temporary%20Internet%20Files\Content.Outlook\HMUPQ9HU\Paperless%20Onboarding%20Survey%20Data%20New%20Them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lotter\Documents\charts%20for%20joes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tter\Documents\charts%20for%20joes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lotter\Documents\charts%20for%20joes%20presentatio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tlotter\Documents\charts%20for%20joes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63962056282432E-2"/>
          <c:y val="3.8875000310869573E-2"/>
          <c:w val="0.91312984684911558"/>
          <c:h val="0.67900022133913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Sheet1!$A$26</c:f>
              <c:strCache>
                <c:ptCount val="1"/>
                <c:pt idx="0">
                  <c:v>Simple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Sheet1!$B$25:$C$25</c:f>
              <c:strCache>
                <c:ptCount val="2"/>
                <c:pt idx="0">
                  <c:v>Large Corporate</c:v>
                </c:pt>
                <c:pt idx="1">
                  <c:v>Small Corporate</c:v>
                </c:pt>
              </c:strCache>
            </c:strRef>
          </c:cat>
          <c:val>
            <c:numRef>
              <c:f>Sheet1!$B$26:$C$26</c:f>
              <c:numCache>
                <c:formatCode>General</c:formatCode>
                <c:ptCount val="2"/>
                <c:pt idx="0">
                  <c:v>3.9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Sheet1!$A$27</c:f>
              <c:strCache>
                <c:ptCount val="1"/>
                <c:pt idx="0">
                  <c:v>Moderate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Sheet1!$B$25:$C$25</c:f>
              <c:strCache>
                <c:ptCount val="2"/>
                <c:pt idx="0">
                  <c:v>Large Corporate</c:v>
                </c:pt>
                <c:pt idx="1">
                  <c:v>Small Corporate</c:v>
                </c:pt>
              </c:strCache>
            </c:strRef>
          </c:cat>
          <c:val>
            <c:numRef>
              <c:f>Sheet1!$B$27:$C$27</c:f>
              <c:numCache>
                <c:formatCode>General</c:formatCode>
                <c:ptCount val="2"/>
                <c:pt idx="0">
                  <c:v>3.4</c:v>
                </c:pt>
                <c:pt idx="1">
                  <c:v>2.9</c:v>
                </c:pt>
              </c:numCache>
            </c:numRef>
          </c:val>
        </c:ser>
        <c:ser>
          <c:idx val="2"/>
          <c:order val="2"/>
          <c:tx>
            <c:strRef>
              <c:f>Sheet1!$A$28</c:f>
              <c:strCache>
                <c:ptCount val="1"/>
                <c:pt idx="0">
                  <c:v>Complex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Sheet1!$B$25:$C$25</c:f>
              <c:strCache>
                <c:ptCount val="2"/>
                <c:pt idx="0">
                  <c:v>Large Corporate</c:v>
                </c:pt>
                <c:pt idx="1">
                  <c:v>Small Corporate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>
                  <c:v>3.5</c:v>
                </c:pt>
                <c:pt idx="1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8643072"/>
        <c:axId val="88644608"/>
      </c:barChart>
      <c:catAx>
        <c:axId val="88643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8644608"/>
        <c:crosses val="autoZero"/>
        <c:auto val="1"/>
        <c:lblAlgn val="ctr"/>
        <c:lblOffset val="100"/>
        <c:noMultiLvlLbl val="0"/>
      </c:catAx>
      <c:valAx>
        <c:axId val="88644608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crossAx val="88643072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26728930436840892"/>
          <c:y val="0.86301704864017359"/>
          <c:w val="0.46542119740375704"/>
          <c:h val="6.3286137344665386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Initial Service</c:v>
                </c:pt>
              </c:strCache>
            </c:strRef>
          </c:tx>
          <c:invertIfNegative val="0"/>
          <c:cat>
            <c:strRef>
              <c:f>Sheet1!$B$20:$C$20</c:f>
              <c:strCache>
                <c:ptCount val="2"/>
                <c:pt idx="0">
                  <c:v>Large Corporate</c:v>
                </c:pt>
                <c:pt idx="1">
                  <c:v>Small Corporate</c:v>
                </c:pt>
              </c:strCache>
            </c:strRef>
          </c:cat>
          <c:val>
            <c:numRef>
              <c:f>Sheet1!$B$21:$C$21</c:f>
              <c:numCache>
                <c:formatCode>General</c:formatCode>
                <c:ptCount val="2"/>
                <c:pt idx="0">
                  <c:v>3.8</c:v>
                </c:pt>
                <c:pt idx="1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Subsequent Service</c:v>
                </c:pt>
              </c:strCache>
            </c:strRef>
          </c:tx>
          <c:invertIfNegative val="0"/>
          <c:cat>
            <c:strRef>
              <c:f>Sheet1!$B$20:$C$20</c:f>
              <c:strCache>
                <c:ptCount val="2"/>
                <c:pt idx="0">
                  <c:v>Large Corporate</c:v>
                </c:pt>
                <c:pt idx="1">
                  <c:v>Small Corporate</c:v>
                </c:pt>
              </c:strCache>
            </c:strRef>
          </c:cat>
          <c:val>
            <c:numRef>
              <c:f>Sheet1!$B$22:$C$22</c:f>
              <c:numCache>
                <c:formatCode>General</c:formatCode>
                <c:ptCount val="2"/>
                <c:pt idx="0" formatCode="0.0">
                  <c:v>4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311808"/>
        <c:axId val="60387328"/>
      </c:barChart>
      <c:catAx>
        <c:axId val="60311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60387328"/>
        <c:crosses val="autoZero"/>
        <c:auto val="1"/>
        <c:lblAlgn val="ctr"/>
        <c:lblOffset val="100"/>
        <c:noMultiLvlLbl val="0"/>
      </c:catAx>
      <c:valAx>
        <c:axId val="6038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311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829046903557261"/>
          <c:y val="8.7874118703499926E-2"/>
          <c:w val="0.45164234454249519"/>
          <c:h val="0.83935471319510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Sheet1!$B$169</c:f>
              <c:strCache>
                <c:ptCount val="1"/>
                <c:pt idx="0">
                  <c:v>Large  Banks</c:v>
                </c:pt>
              </c:strCache>
            </c:strRef>
          </c:tx>
          <c:invertIfNegative val="0"/>
          <c:cat>
            <c:strRef>
              <c:f>Sheet1!$A$170:$A$175</c:f>
              <c:strCache>
                <c:ptCount val="6"/>
                <c:pt idx="0">
                  <c:v>Automated Workflow </c:v>
                </c:pt>
                <c:pt idx="1">
                  <c:v>Web-Based Dashboard </c:v>
                </c:pt>
                <c:pt idx="2">
                  <c:v>Electronic Forms for Contracts and Setup Documents </c:v>
                </c:pt>
                <c:pt idx="3">
                  <c:v>Automated Progress and Risk Notifications/Alerts </c:v>
                </c:pt>
                <c:pt idx="4">
                  <c:v>Electronic Signatures for Contracts </c:v>
                </c:pt>
                <c:pt idx="5">
                  <c:v>Ability to Generate Forms and Capture Signatures on iPads or Tablets </c:v>
                </c:pt>
              </c:strCache>
            </c:strRef>
          </c:cat>
          <c:val>
            <c:numRef>
              <c:f>Sheet1!$B$170:$B$175</c:f>
              <c:numCache>
                <c:formatCode>0%</c:formatCode>
                <c:ptCount val="6"/>
                <c:pt idx="0">
                  <c:v>1</c:v>
                </c:pt>
                <c:pt idx="1">
                  <c:v>0.75</c:v>
                </c:pt>
                <c:pt idx="2">
                  <c:v>0.75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Sheet1!$C$169</c:f>
              <c:strCache>
                <c:ptCount val="1"/>
                <c:pt idx="0">
                  <c:v>Small Banks</c:v>
                </c:pt>
              </c:strCache>
            </c:strRef>
          </c:tx>
          <c:invertIfNegative val="0"/>
          <c:cat>
            <c:strRef>
              <c:f>Sheet1!$A$170:$A$175</c:f>
              <c:strCache>
                <c:ptCount val="6"/>
                <c:pt idx="0">
                  <c:v>Automated Workflow </c:v>
                </c:pt>
                <c:pt idx="1">
                  <c:v>Web-Based Dashboard </c:v>
                </c:pt>
                <c:pt idx="2">
                  <c:v>Electronic Forms for Contracts and Setup Documents </c:v>
                </c:pt>
                <c:pt idx="3">
                  <c:v>Automated Progress and Risk Notifications/Alerts </c:v>
                </c:pt>
                <c:pt idx="4">
                  <c:v>Electronic Signatures for Contracts </c:v>
                </c:pt>
                <c:pt idx="5">
                  <c:v>Ability to Generate Forms and Capture Signatures on iPads or Tablets </c:v>
                </c:pt>
              </c:strCache>
            </c:strRef>
          </c:cat>
          <c:val>
            <c:numRef>
              <c:f>Sheet1!$C$170:$C$175</c:f>
              <c:numCache>
                <c:formatCode>0%</c:formatCode>
                <c:ptCount val="6"/>
                <c:pt idx="0">
                  <c:v>0.56999999999999995</c:v>
                </c:pt>
                <c:pt idx="1">
                  <c:v>0.43</c:v>
                </c:pt>
                <c:pt idx="2">
                  <c:v>0.43</c:v>
                </c:pt>
                <c:pt idx="3">
                  <c:v>0.14000000000000001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859136"/>
        <c:axId val="62860672"/>
      </c:barChart>
      <c:catAx>
        <c:axId val="62859136"/>
        <c:scaling>
          <c:orientation val="maxMin"/>
        </c:scaling>
        <c:delete val="0"/>
        <c:axPos val="l"/>
        <c:majorTickMark val="none"/>
        <c:minorTickMark val="none"/>
        <c:tickLblPos val="nextTo"/>
        <c:crossAx val="62860672"/>
        <c:crosses val="autoZero"/>
        <c:auto val="1"/>
        <c:lblAlgn val="ctr"/>
        <c:lblOffset val="100"/>
        <c:noMultiLvlLbl val="0"/>
      </c:catAx>
      <c:valAx>
        <c:axId val="62860672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nextTo"/>
        <c:crossAx val="6285913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Sheet1!$A$156:$A$158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Partial</c:v>
                </c:pt>
              </c:strCache>
            </c:strRef>
          </c:cat>
          <c:val>
            <c:numRef>
              <c:f>Sheet1!$B$156:$B$158</c:f>
              <c:numCache>
                <c:formatCode>0%</c:formatCode>
                <c:ptCount val="3"/>
                <c:pt idx="0">
                  <c:v>0.69</c:v>
                </c:pt>
                <c:pt idx="1">
                  <c:v>0.26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Yes </a:t>
                    </a:r>
                    <a:r>
                      <a:rPr lang="en-US"/>
                      <a:t>55%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 </a:t>
                    </a:r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Sheet1!$A$165:$A$166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Sheet1!$B$165:$B$166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Sheet1!$A$185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Sheet1!$B$184:$C$184</c:f>
              <c:strCache>
                <c:ptCount val="2"/>
                <c:pt idx="0">
                  <c:v>Large Banks</c:v>
                </c:pt>
                <c:pt idx="1">
                  <c:v>Small Banks</c:v>
                </c:pt>
              </c:strCache>
            </c:strRef>
          </c:cat>
          <c:val>
            <c:numRef>
              <c:f>Sheet1!$B$185:$C$185</c:f>
              <c:numCache>
                <c:formatCode>0%</c:formatCode>
                <c:ptCount val="2"/>
                <c:pt idx="0">
                  <c:v>0.8</c:v>
                </c:pt>
                <c:pt idx="1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Sheet1!$A$186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Sheet1!$B$184:$C$184</c:f>
              <c:strCache>
                <c:ptCount val="2"/>
                <c:pt idx="0">
                  <c:v>Large Banks</c:v>
                </c:pt>
                <c:pt idx="1">
                  <c:v>Small Banks</c:v>
                </c:pt>
              </c:strCache>
            </c:strRef>
          </c:cat>
          <c:val>
            <c:numRef>
              <c:f>Sheet1!$B$186:$C$186</c:f>
              <c:numCache>
                <c:formatCode>0%</c:formatCode>
                <c:ptCount val="2"/>
                <c:pt idx="0">
                  <c:v>0.2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5557888"/>
        <c:axId val="81466112"/>
      </c:barChart>
      <c:catAx>
        <c:axId val="75557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81466112"/>
        <c:crosses val="autoZero"/>
        <c:auto val="1"/>
        <c:lblAlgn val="ctr"/>
        <c:lblOffset val="100"/>
        <c:noMultiLvlLbl val="0"/>
      </c:catAx>
      <c:valAx>
        <c:axId val="814661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5557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060018479657097"/>
          <c:y val="0.92320300052381521"/>
          <c:w val="0.1387994577320581"/>
          <c:h val="6.5843454581312966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Sheet1!$A$143:$A$144</c:f>
              <c:strCache>
                <c:ptCount val="2"/>
                <c:pt idx="0">
                  <c:v>Large Corporates </c:v>
                </c:pt>
                <c:pt idx="1">
                  <c:v>Small Corporates</c:v>
                </c:pt>
              </c:strCache>
            </c:strRef>
          </c:cat>
          <c:val>
            <c:numRef>
              <c:f>Sheet1!$B$143:$B$144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81088"/>
        <c:axId val="81503360"/>
      </c:barChart>
      <c:catAx>
        <c:axId val="8148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81503360"/>
        <c:crosses val="autoZero"/>
        <c:auto val="1"/>
        <c:lblAlgn val="ctr"/>
        <c:lblOffset val="100"/>
        <c:noMultiLvlLbl val="0"/>
      </c:catAx>
      <c:valAx>
        <c:axId val="81503360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48108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Sheet1!$A$152:$A$153</c:f>
              <c:strCache>
                <c:ptCount val="2"/>
                <c:pt idx="0">
                  <c:v>Large Corporates </c:v>
                </c:pt>
                <c:pt idx="1">
                  <c:v>Small Corporates</c:v>
                </c:pt>
              </c:strCache>
            </c:strRef>
          </c:cat>
          <c:val>
            <c:numRef>
              <c:f>Sheet1!$B$152:$B$153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25248"/>
        <c:axId val="81926784"/>
      </c:barChart>
      <c:catAx>
        <c:axId val="8192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1926784"/>
        <c:crosses val="autoZero"/>
        <c:auto val="1"/>
        <c:lblAlgn val="ctr"/>
        <c:lblOffset val="100"/>
        <c:noMultiLvlLbl val="0"/>
      </c:catAx>
      <c:valAx>
        <c:axId val="81926784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92524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Banks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Banks (Assets $100B +)</c:v>
                </c:pt>
                <c:pt idx="1">
                  <c:v>Banks (Assets $5B - $100B)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52128"/>
        <c:axId val="81966208"/>
      </c:barChart>
      <c:catAx>
        <c:axId val="81952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1966208"/>
        <c:crosses val="autoZero"/>
        <c:auto val="1"/>
        <c:lblAlgn val="ctr"/>
        <c:lblOffset val="100"/>
        <c:noMultiLvlLbl val="0"/>
      </c:catAx>
      <c:valAx>
        <c:axId val="81966208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952128"/>
        <c:crosses val="autoZero"/>
        <c:crossBetween val="between"/>
        <c:minorUnit val="1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Banks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Banks (Assets $100B +)</c:v>
                </c:pt>
                <c:pt idx="1">
                  <c:v>Banks (Assets $5B - $100B)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21280"/>
        <c:axId val="83122816"/>
      </c:barChart>
      <c:catAx>
        <c:axId val="8312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3122816"/>
        <c:crosses val="autoZero"/>
        <c:auto val="1"/>
        <c:lblAlgn val="ctr"/>
        <c:lblOffset val="100"/>
        <c:noMultiLvlLbl val="0"/>
      </c:catAx>
      <c:valAx>
        <c:axId val="83122816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121280"/>
        <c:crosses val="autoZero"/>
        <c:crossBetween val="between"/>
        <c:minorUnit val="1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77398477815665"/>
          <c:y val="9.5643504607089203E-2"/>
          <c:w val="0.53806727254970865"/>
          <c:h val="0.726961435637066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Banks (Assets $100B +)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Ability to leverage solution in other departments</c:v>
                </c:pt>
                <c:pt idx="1">
                  <c:v>Paperless implementaion (convert paper to electronic)</c:v>
                </c:pt>
                <c:pt idx="2">
                  <c:v>Support for compliance activities</c:v>
                </c:pt>
                <c:pt idx="3">
                  <c:v>Value added analytics/ dashboard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4.3</c:v>
                </c:pt>
                <c:pt idx="2">
                  <c:v>4.3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Banks (Assets $5B - $100B)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Ability to leverage solution in other departments</c:v>
                </c:pt>
                <c:pt idx="1">
                  <c:v>Paperless implementaion (convert paper to electronic)</c:v>
                </c:pt>
                <c:pt idx="2">
                  <c:v>Support for compliance activities</c:v>
                </c:pt>
                <c:pt idx="3">
                  <c:v>Value added analytics/ dashboard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4.8</c:v>
                </c:pt>
                <c:pt idx="2" formatCode="0.0">
                  <c:v>4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74464"/>
        <c:axId val="83376000"/>
      </c:barChart>
      <c:catAx>
        <c:axId val="83374464"/>
        <c:scaling>
          <c:orientation val="minMax"/>
        </c:scaling>
        <c:delete val="0"/>
        <c:axPos val="l"/>
        <c:majorTickMark val="out"/>
        <c:minorTickMark val="none"/>
        <c:tickLblPos val="nextTo"/>
        <c:crossAx val="83376000"/>
        <c:crosses val="autoZero"/>
        <c:auto val="1"/>
        <c:lblAlgn val="ctr"/>
        <c:lblOffset val="100"/>
        <c:noMultiLvlLbl val="0"/>
      </c:catAx>
      <c:valAx>
        <c:axId val="83376000"/>
        <c:scaling>
          <c:orientation val="minMax"/>
          <c:max val="5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high"/>
        <c:crossAx val="83374464"/>
        <c:crosses val="autoZero"/>
        <c:crossBetween val="between"/>
        <c:minorUnit val="1"/>
      </c:valAx>
    </c:plotArea>
    <c:legend>
      <c:legendPos val="b"/>
      <c:layout>
        <c:manualLayout>
          <c:xMode val="edge"/>
          <c:yMode val="edge"/>
          <c:x val="0.1747130409030721"/>
          <c:y val="0.84146332771244492"/>
          <c:w val="0.63201604063054895"/>
          <c:h val="6.8016412439764529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Sheet1!$B$30:$C$30</c:f>
              <c:strCache>
                <c:ptCount val="2"/>
                <c:pt idx="0">
                  <c:v>Large Bank</c:v>
                </c:pt>
                <c:pt idx="1">
                  <c:v>Small Bank</c:v>
                </c:pt>
              </c:strCache>
            </c:strRef>
          </c:cat>
          <c:val>
            <c:numRef>
              <c:f>Sheet1!$B$31:$C$31</c:f>
              <c:numCache>
                <c:formatCode>0%</c:formatCode>
                <c:ptCount val="2"/>
                <c:pt idx="0">
                  <c:v>1</c:v>
                </c:pt>
                <c:pt idx="1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Sheet1!$B$30:$C$30</c:f>
              <c:strCache>
                <c:ptCount val="2"/>
                <c:pt idx="0">
                  <c:v>Large Bank</c:v>
                </c:pt>
                <c:pt idx="1">
                  <c:v>Small Bank</c:v>
                </c:pt>
              </c:strCache>
            </c:strRef>
          </c:cat>
          <c:val>
            <c:numRef>
              <c:f>Sheet1!$B$32:$C$32</c:f>
              <c:numCache>
                <c:formatCode>0%</c:formatCode>
                <c:ptCount val="2"/>
                <c:pt idx="0">
                  <c:v>0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67680"/>
        <c:axId val="6969216"/>
      </c:barChart>
      <c:catAx>
        <c:axId val="696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6969216"/>
        <c:crosses val="autoZero"/>
        <c:auto val="1"/>
        <c:lblAlgn val="ctr"/>
        <c:lblOffset val="100"/>
        <c:noMultiLvlLbl val="0"/>
      </c:catAx>
      <c:valAx>
        <c:axId val="69692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6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70568812849598"/>
          <c:y val="0.176055868016498"/>
          <c:w val="0.42019685039370103"/>
          <c:h val="0.72033745781777303"/>
        </c:manualLayout>
      </c:layout>
      <c:pieChart>
        <c:varyColors val="1"/>
        <c:ser>
          <c:idx val="0"/>
          <c:order val="0"/>
          <c:tx>
            <c:strRef>
              <c:f>'Bank Responses'!$P$33</c:f>
              <c:strCache>
                <c:ptCount val="1"/>
                <c:pt idx="0">
                  <c:v>Opportunity to Accelerate Revenue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1536882518936001"/>
                  <c:y val="-0.15594126293497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57093434517865"/>
                  <c:y val="0.10779938175022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'Bank Responses'!$P$34:$P$35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'Bank Responses'!$S$37:$S$38</c:f>
              <c:numCache>
                <c:formatCode>0%</c:formatCode>
                <c:ptCount val="2"/>
                <c:pt idx="0">
                  <c:v>0.68421052631579005</c:v>
                </c:pt>
                <c:pt idx="1">
                  <c:v>0.31578947368421101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3983532147201478"/>
          <c:y val="0.41144769403824499"/>
          <c:w val="0.13404218701889248"/>
          <c:h val="0.17174728158980099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3680373286674"/>
          <c:y val="7.7518818203350215E-2"/>
          <c:w val="0.79779794886750266"/>
          <c:h val="0.77870293523534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Sheet1!$B$111</c:f>
              <c:strCache>
                <c:ptCount val="1"/>
                <c:pt idx="0">
                  <c:v>Large Corporates</c:v>
                </c:pt>
              </c:strCache>
            </c:strRef>
          </c:tx>
          <c:invertIfNegative val="0"/>
          <c:cat>
            <c:strRef>
              <c:f>Sheet1!$A$112:$A$117</c:f>
              <c:strCache>
                <c:ptCount val="6"/>
                <c:pt idx="0">
                  <c:v>Wholesale Lockbox </c:v>
                </c:pt>
                <c:pt idx="1">
                  <c:v>Retail Lockbox</c:v>
                </c:pt>
                <c:pt idx="2">
                  <c:v>Online Banking</c:v>
                </c:pt>
                <c:pt idx="3">
                  <c:v>ACH </c:v>
                </c:pt>
                <c:pt idx="4">
                  <c:v>Remote Deposit </c:v>
                </c:pt>
                <c:pt idx="5">
                  <c:v>Wire </c:v>
                </c:pt>
              </c:strCache>
            </c:strRef>
          </c:cat>
          <c:val>
            <c:numRef>
              <c:f>Sheet1!$B$112:$B$117</c:f>
              <c:numCache>
                <c:formatCode>General</c:formatCode>
                <c:ptCount val="6"/>
                <c:pt idx="0">
                  <c:v>3.6</c:v>
                </c:pt>
                <c:pt idx="1">
                  <c:v>3</c:v>
                </c:pt>
                <c:pt idx="2">
                  <c:v>2.8</c:v>
                </c:pt>
                <c:pt idx="3">
                  <c:v>2.2999999999999998</c:v>
                </c:pt>
                <c:pt idx="4">
                  <c:v>2.1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Sheet1!$C$111</c:f>
              <c:strCache>
                <c:ptCount val="1"/>
                <c:pt idx="0">
                  <c:v>Small Corporates</c:v>
                </c:pt>
              </c:strCache>
            </c:strRef>
          </c:tx>
          <c:invertIfNegative val="0"/>
          <c:cat>
            <c:strRef>
              <c:f>Sheet1!$A$112:$A$117</c:f>
              <c:strCache>
                <c:ptCount val="6"/>
                <c:pt idx="0">
                  <c:v>Wholesale Lockbox </c:v>
                </c:pt>
                <c:pt idx="1">
                  <c:v>Retail Lockbox</c:v>
                </c:pt>
                <c:pt idx="2">
                  <c:v>Online Banking</c:v>
                </c:pt>
                <c:pt idx="3">
                  <c:v>ACH </c:v>
                </c:pt>
                <c:pt idx="4">
                  <c:v>Remote Deposit </c:v>
                </c:pt>
                <c:pt idx="5">
                  <c:v>Wire </c:v>
                </c:pt>
              </c:strCache>
            </c:strRef>
          </c:cat>
          <c:val>
            <c:numRef>
              <c:f>Sheet1!$C$112:$C$117</c:f>
              <c:numCache>
                <c:formatCode>General</c:formatCode>
                <c:ptCount val="6"/>
                <c:pt idx="0">
                  <c:v>3.4</c:v>
                </c:pt>
                <c:pt idx="1">
                  <c:v>3.6</c:v>
                </c:pt>
                <c:pt idx="2">
                  <c:v>2.9</c:v>
                </c:pt>
                <c:pt idx="3">
                  <c:v>2.7</c:v>
                </c:pt>
                <c:pt idx="4">
                  <c:v>2.8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024640"/>
        <c:axId val="7026176"/>
      </c:barChart>
      <c:catAx>
        <c:axId val="7024640"/>
        <c:scaling>
          <c:orientation val="maxMin"/>
        </c:scaling>
        <c:delete val="0"/>
        <c:axPos val="l"/>
        <c:majorTickMark val="none"/>
        <c:minorTickMark val="none"/>
        <c:tickLblPos val="nextTo"/>
        <c:crossAx val="7026176"/>
        <c:crosses val="autoZero"/>
        <c:auto val="1"/>
        <c:lblAlgn val="ctr"/>
        <c:lblOffset val="100"/>
        <c:noMultiLvlLbl val="0"/>
      </c:catAx>
      <c:valAx>
        <c:axId val="7026176"/>
        <c:scaling>
          <c:orientation val="minMax"/>
          <c:max val="5"/>
          <c:min val="1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7024640"/>
        <c:crosses val="autoZero"/>
        <c:crossBetween val="between"/>
        <c:majorUnit val="1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752592787294299"/>
          <c:y val="3.5679177534939203E-2"/>
          <c:w val="0.40490480589230698"/>
          <c:h val="0.9286416449301220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Sheet1!$A$61:$A$68</c:f>
              <c:strCache>
                <c:ptCount val="8"/>
                <c:pt idx="0">
                  <c:v>Communication (status reports, transparency, etc.) </c:v>
                </c:pt>
                <c:pt idx="1">
                  <c:v>Failure to meet promises </c:v>
                </c:pt>
                <c:pt idx="2">
                  <c:v>Implementation time/delays/speed of error resolution </c:v>
                </c:pt>
                <c:pt idx="3">
                  <c:v>Documentation (ease, delivery) </c:v>
                </c:pt>
                <c:pt idx="4">
                  <c:v>Lack of knowledge from bank employees </c:v>
                </c:pt>
                <c:pt idx="5">
                  <c:v>Accuracy of information</c:v>
                </c:pt>
                <c:pt idx="6">
                  <c:v>Internal resistance to change/lack of knowledge</c:v>
                </c:pt>
                <c:pt idx="7">
                  <c:v>Internal resource availability</c:v>
                </c:pt>
              </c:strCache>
            </c:strRef>
          </c:cat>
          <c:val>
            <c:numRef>
              <c:f>Sheet1!$B$61:$B$68</c:f>
              <c:numCache>
                <c:formatCode>0%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38080"/>
        <c:axId val="7039616"/>
      </c:barChart>
      <c:catAx>
        <c:axId val="7038080"/>
        <c:scaling>
          <c:orientation val="maxMin"/>
        </c:scaling>
        <c:delete val="0"/>
        <c:axPos val="l"/>
        <c:majorTickMark val="out"/>
        <c:minorTickMark val="none"/>
        <c:tickLblPos val="nextTo"/>
        <c:crossAx val="7039616"/>
        <c:crosses val="autoZero"/>
        <c:auto val="1"/>
        <c:lblAlgn val="ctr"/>
        <c:lblOffset val="100"/>
        <c:noMultiLvlLbl val="0"/>
      </c:catAx>
      <c:valAx>
        <c:axId val="703961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703808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789676053124329"/>
          <c:y val="7.4466068041958919E-2"/>
          <c:w val="0.51887917654629423"/>
          <c:h val="0.77860813049938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Banks (Assets $5B - $100B)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Missing documentation</c:v>
                </c:pt>
                <c:pt idx="1">
                  <c:v>Implementation date is missed</c:v>
                </c:pt>
                <c:pt idx="2">
                  <c:v>Delays caused by poor internal bank communication</c:v>
                </c:pt>
                <c:pt idx="3">
                  <c:v>Keying errors</c:v>
                </c:pt>
                <c:pt idx="4">
                  <c:v>Customer is dissatisfied with communication</c:v>
                </c:pt>
                <c:pt idx="5">
                  <c:v>Delays caused by use of paper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2.5</c:v>
                </c:pt>
                <c:pt idx="5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Banks (Assets $100B+)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Missing documentation</c:v>
                </c:pt>
                <c:pt idx="1">
                  <c:v>Implementation date is missed</c:v>
                </c:pt>
                <c:pt idx="2">
                  <c:v>Delays caused by poor internal bank communication</c:v>
                </c:pt>
                <c:pt idx="3">
                  <c:v>Keying errors</c:v>
                </c:pt>
                <c:pt idx="4">
                  <c:v>Customer is dissatisfied with communication</c:v>
                </c:pt>
                <c:pt idx="5">
                  <c:v>Delays caused by use of paper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2</c:v>
                </c:pt>
                <c:pt idx="1">
                  <c:v>2.2999999999999998</c:v>
                </c:pt>
                <c:pt idx="2">
                  <c:v>2.8</c:v>
                </c:pt>
                <c:pt idx="3">
                  <c:v>2.8</c:v>
                </c:pt>
                <c:pt idx="4">
                  <c:v>2.9</c:v>
                </c:pt>
                <c:pt idx="5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9328"/>
        <c:axId val="7060864"/>
      </c:barChart>
      <c:catAx>
        <c:axId val="7059328"/>
        <c:scaling>
          <c:orientation val="minMax"/>
        </c:scaling>
        <c:delete val="0"/>
        <c:axPos val="l"/>
        <c:majorTickMark val="out"/>
        <c:minorTickMark val="none"/>
        <c:tickLblPos val="nextTo"/>
        <c:crossAx val="7060864"/>
        <c:crosses val="autoZero"/>
        <c:auto val="1"/>
        <c:lblAlgn val="ctr"/>
        <c:lblOffset val="100"/>
        <c:noMultiLvlLbl val="0"/>
      </c:catAx>
      <c:valAx>
        <c:axId val="7060864"/>
        <c:scaling>
          <c:orientation val="minMax"/>
          <c:min val="1"/>
        </c:scaling>
        <c:delete val="0"/>
        <c:axPos val="b"/>
        <c:majorGridlines/>
        <c:numFmt formatCode="General" sourceLinked="0"/>
        <c:majorTickMark val="none"/>
        <c:minorTickMark val="none"/>
        <c:tickLblPos val="high"/>
        <c:crossAx val="7059328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16872819446950674"/>
          <c:y val="0.86775695164772859"/>
          <c:w val="0.66254361106098658"/>
          <c:h val="5.2956181577792465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72647092298999"/>
          <c:y val="7.7052587958826996E-2"/>
          <c:w val="0.53355245658460804"/>
          <c:h val="0.8895233688373069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Sheet1!$A$35:$A$45</c:f>
              <c:strCache>
                <c:ptCount val="11"/>
                <c:pt idx="0">
                  <c:v>Missing documentation/gathering efforts </c:v>
                </c:pt>
                <c:pt idx="1">
                  <c:v>Coordination with customer </c:v>
                </c:pt>
                <c:pt idx="2">
                  <c:v>Manual controls </c:v>
                </c:pt>
                <c:pt idx="3">
                  <c:v>Tracking status </c:v>
                </c:pt>
                <c:pt idx="4">
                  <c:v>Test documents or files </c:v>
                </c:pt>
                <c:pt idx="5">
                  <c:v>Cycle time/time to revenue</c:v>
                </c:pt>
                <c:pt idx="6">
                  <c:v>Lack of solution</c:v>
                </c:pt>
                <c:pt idx="7">
                  <c:v>Lack of business knowledge (IT&amp;Ops)</c:v>
                </c:pt>
                <c:pt idx="8">
                  <c:v>Training customer </c:v>
                </c:pt>
                <c:pt idx="9">
                  <c:v>Paper</c:v>
                </c:pt>
                <c:pt idx="10">
                  <c:v>Lack of self service </c:v>
                </c:pt>
              </c:strCache>
            </c:strRef>
          </c:cat>
          <c:val>
            <c:numRef>
              <c:f>Sheet1!$B$35:$B$45</c:f>
              <c:numCache>
                <c:formatCode>0%</c:formatCode>
                <c:ptCount val="11"/>
                <c:pt idx="0">
                  <c:v>0.22</c:v>
                </c:pt>
                <c:pt idx="1">
                  <c:v>0.16</c:v>
                </c:pt>
                <c:pt idx="2">
                  <c:v>0.15</c:v>
                </c:pt>
                <c:pt idx="3">
                  <c:v>0.12</c:v>
                </c:pt>
                <c:pt idx="4">
                  <c:v>0.11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0288"/>
        <c:axId val="7101824"/>
      </c:barChart>
      <c:catAx>
        <c:axId val="7100288"/>
        <c:scaling>
          <c:orientation val="maxMin"/>
        </c:scaling>
        <c:delete val="0"/>
        <c:axPos val="l"/>
        <c:majorTickMark val="out"/>
        <c:minorTickMark val="none"/>
        <c:tickLblPos val="nextTo"/>
        <c:crossAx val="7101824"/>
        <c:crosses val="autoZero"/>
        <c:auto val="1"/>
        <c:lblAlgn val="ctr"/>
        <c:lblOffset val="100"/>
        <c:noMultiLvlLbl val="0"/>
      </c:catAx>
      <c:valAx>
        <c:axId val="710182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710028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61674433507197E-2"/>
          <c:y val="8.2919313429514196E-2"/>
          <c:w val="0.88209422041758045"/>
          <c:h val="0.733851121641957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Sheet1!$A$103:$A$104</c:f>
              <c:strCache>
                <c:ptCount val="2"/>
                <c:pt idx="0">
                  <c:v>Large Corporates </c:v>
                </c:pt>
                <c:pt idx="1">
                  <c:v>Small Corporates </c:v>
                </c:pt>
              </c:strCache>
            </c:strRef>
          </c:cat>
          <c:val>
            <c:numRef>
              <c:f>Sheet1!$B$103:$B$104</c:f>
              <c:numCache>
                <c:formatCode>General</c:formatCode>
                <c:ptCount val="2"/>
                <c:pt idx="0">
                  <c:v>3.5</c:v>
                </c:pt>
                <c:pt idx="1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6288"/>
        <c:axId val="7117824"/>
      </c:barChart>
      <c:catAx>
        <c:axId val="711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7117824"/>
        <c:crosses val="autoZero"/>
        <c:auto val="1"/>
        <c:lblAlgn val="ctr"/>
        <c:lblOffset val="100"/>
        <c:noMultiLvlLbl val="0"/>
      </c:catAx>
      <c:valAx>
        <c:axId val="7117824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16288"/>
        <c:crosses val="autoZero"/>
        <c:crossBetween val="between"/>
        <c:majorUnit val="1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84924213156662"/>
          <c:y val="7.9653507699073173E-2"/>
          <c:w val="0.52001349079789905"/>
          <c:h val="0.76318557639107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Sheet1!$B$124</c:f>
              <c:strCache>
                <c:ptCount val="1"/>
                <c:pt idx="0">
                  <c:v>Large Corporates</c:v>
                </c:pt>
              </c:strCache>
            </c:strRef>
          </c:tx>
          <c:invertIfNegative val="0"/>
          <c:cat>
            <c:strRef>
              <c:f>Sheet1!$A$125:$A$130</c:f>
              <c:strCache>
                <c:ptCount val="6"/>
                <c:pt idx="0">
                  <c:v>On-time implementation </c:v>
                </c:pt>
                <c:pt idx="1">
                  <c:v>Accuracy of the information </c:v>
                </c:pt>
                <c:pt idx="2">
                  <c:v>Clarify of roles and responsibilities </c:v>
                </c:pt>
                <c:pt idx="3">
                  <c:v>Ease/convenience of process </c:v>
                </c:pt>
                <c:pt idx="4">
                  <c:v>Transparency/clear view into implementation status </c:v>
                </c:pt>
                <c:pt idx="5">
                  <c:v>Internal costs/personnel time </c:v>
                </c:pt>
              </c:strCache>
            </c:strRef>
          </c:cat>
          <c:val>
            <c:numRef>
              <c:f>Sheet1!$B$125:$B$130</c:f>
              <c:numCache>
                <c:formatCode>General</c:formatCode>
                <c:ptCount val="6"/>
                <c:pt idx="0">
                  <c:v>4.5</c:v>
                </c:pt>
                <c:pt idx="1">
                  <c:v>4.5</c:v>
                </c:pt>
                <c:pt idx="2">
                  <c:v>4.4000000000000004</c:v>
                </c:pt>
                <c:pt idx="3">
                  <c:v>4.2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Sheet1!$C$124</c:f>
              <c:strCache>
                <c:ptCount val="1"/>
                <c:pt idx="0">
                  <c:v>Small Corporates</c:v>
                </c:pt>
              </c:strCache>
            </c:strRef>
          </c:tx>
          <c:invertIfNegative val="0"/>
          <c:cat>
            <c:strRef>
              <c:f>Sheet1!$A$125:$A$130</c:f>
              <c:strCache>
                <c:ptCount val="6"/>
                <c:pt idx="0">
                  <c:v>On-time implementation </c:v>
                </c:pt>
                <c:pt idx="1">
                  <c:v>Accuracy of the information </c:v>
                </c:pt>
                <c:pt idx="2">
                  <c:v>Clarify of roles and responsibilities </c:v>
                </c:pt>
                <c:pt idx="3">
                  <c:v>Ease/convenience of process </c:v>
                </c:pt>
                <c:pt idx="4">
                  <c:v>Transparency/clear view into implementation status </c:v>
                </c:pt>
                <c:pt idx="5">
                  <c:v>Internal costs/personnel time </c:v>
                </c:pt>
              </c:strCache>
            </c:strRef>
          </c:cat>
          <c:val>
            <c:numRef>
              <c:f>Sheet1!$C$125:$C$130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3.9</c:v>
                </c:pt>
                <c:pt idx="4">
                  <c:v>4.3</c:v>
                </c:pt>
                <c:pt idx="5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583680"/>
        <c:axId val="50533504"/>
      </c:barChart>
      <c:catAx>
        <c:axId val="38583680"/>
        <c:scaling>
          <c:orientation val="maxMin"/>
        </c:scaling>
        <c:delete val="0"/>
        <c:axPos val="l"/>
        <c:majorTickMark val="none"/>
        <c:minorTickMark val="none"/>
        <c:tickLblPos val="nextTo"/>
        <c:crossAx val="50533504"/>
        <c:crosses val="autoZero"/>
        <c:auto val="1"/>
        <c:lblAlgn val="ctr"/>
        <c:lblOffset val="100"/>
        <c:noMultiLvlLbl val="0"/>
      </c:catAx>
      <c:valAx>
        <c:axId val="50533504"/>
        <c:scaling>
          <c:orientation val="minMax"/>
          <c:max val="5"/>
          <c:min val="1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38583680"/>
        <c:crosses val="autoZero"/>
        <c:crossBetween val="between"/>
        <c:majorUnit val="1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0.19491</cdr:x>
      <cdr:y>0.8415</cdr:y>
    </cdr:from>
    <cdr:to>
      <cdr:x>0.76613</cdr:x>
      <cdr:y>0.91946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604005" y="3495988"/>
          <a:ext cx="4700912" cy="3238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latin typeface="+mn-lt"/>
            </a:rPr>
            <a:t>  Corporations ($2B+)             Corporations ($100M - $2B)</a:t>
          </a:r>
          <a:endParaRPr lang="en-US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0.19484</cdr:x>
      <cdr:y>0.85452</cdr:y>
    </cdr:from>
    <cdr:to>
      <cdr:x>0.21132</cdr:x>
      <cdr:y>0.88937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603472" y="3550107"/>
          <a:ext cx="135624" cy="1447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0.44626</cdr:x>
      <cdr:y>0.85296</cdr:y>
    </cdr:from>
    <cdr:to>
      <cdr:x>0.46273</cdr:x>
      <cdr:y>0.88781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672556" y="3543613"/>
          <a:ext cx="135541" cy="1447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0.12245</cdr:x>
      <cdr:y>0.83413</cdr:y>
    </cdr:from>
    <cdr:to>
      <cdr:x>0.95025</cdr:x>
      <cdr:y>0.91471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54282" y="2708230"/>
          <a:ext cx="4423149" cy="261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latin typeface="+mn-lt"/>
            </a:rPr>
            <a:t>  Corporations ($2B+)             Corporations ($100M - $2B)</a:t>
          </a:r>
          <a:endParaRPr lang="en-US" sz="1100" dirty="0"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0.18731</cdr:x>
      <cdr:y>0.85313</cdr:y>
    </cdr:from>
    <cdr:to>
      <cdr:x>0.7554</cdr:x>
      <cdr:y>0.91784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458371" y="3449348"/>
          <a:ext cx="4423176" cy="261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latin typeface="+mn-lt"/>
            </a:rPr>
            <a:t>  Corporations ($2B+)             Corporations ($100M - $2B)</a:t>
          </a:r>
          <a:endParaRPr lang="en-US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0.17301</cdr:x>
      <cdr:y>0.86893</cdr:y>
    </cdr:from>
    <cdr:to>
      <cdr:x>0.1894</cdr:x>
      <cdr:y>0.89785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47092" y="3513216"/>
          <a:ext cx="127613" cy="1169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0.44731</cdr:x>
      <cdr:y>0.86893</cdr:y>
    </cdr:from>
    <cdr:to>
      <cdr:x>0.4637</cdr:x>
      <cdr:y>0.89785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482811" y="3513216"/>
          <a:ext cx="127613" cy="1169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0.0464</cdr:x>
      <cdr:y>0.79247</cdr:y>
    </cdr:from>
    <cdr:to>
      <cdr:x>0.98812</cdr:x>
      <cdr:y>0.96099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72888" y="1085536"/>
          <a:ext cx="3508744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>
              <a:latin typeface="+mn-lt"/>
            </a:rPr>
            <a:t>       Corporations ($2B+)     Corporations ($100M - $2B)</a:t>
          </a:r>
          <a:endParaRPr lang="en-US" sz="90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0.04925</cdr:x>
      <cdr:y>0.81411</cdr:y>
    </cdr:from>
    <cdr:to>
      <cdr:x>1</cdr:x>
      <cdr:y>0.97949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23688" y="1136336"/>
          <a:ext cx="3508744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>
              <a:latin typeface="+mn-lt"/>
            </a:rPr>
            <a:t>       Corporations ($2B+)     Corporations ($100M - $2B)</a:t>
          </a:r>
          <a:endParaRPr lang="en-US" sz="900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439FE-EAF9-4414-97BA-F3A626D1EE40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A67F-5EC8-4CD3-A784-ECB9E76AF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5" tIns="46802" rIns="93605" bIns="46802" numCol="1" anchor="t" anchorCtr="0" compatLnSpc="1">
            <a:prstTxWarp prst="textNoShape">
              <a:avLst/>
            </a:prstTxWarp>
          </a:bodyPr>
          <a:lstStyle>
            <a:lvl1pPr defTabSz="9365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5" tIns="46802" rIns="93605" bIns="46802" numCol="1" anchor="t" anchorCtr="0" compatLnSpc="1">
            <a:prstTxWarp prst="textNoShape">
              <a:avLst/>
            </a:prstTxWarp>
          </a:bodyPr>
          <a:lstStyle>
            <a:lvl1pPr algn="r" defTabSz="9365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5" tIns="46802" rIns="93605" bIns="46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5" tIns="46802" rIns="93605" bIns="46802" numCol="1" anchor="b" anchorCtr="0" compatLnSpc="1">
            <a:prstTxWarp prst="textNoShape">
              <a:avLst/>
            </a:prstTxWarp>
          </a:bodyPr>
          <a:lstStyle>
            <a:lvl1pPr defTabSz="9365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90270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5" tIns="46802" rIns="93605" bIns="46802" numCol="1" anchor="b" anchorCtr="0" compatLnSpc="1">
            <a:prstTxWarp prst="textNoShape">
              <a:avLst/>
            </a:prstTxWarp>
          </a:bodyPr>
          <a:lstStyle>
            <a:lvl1pPr algn="r" defTabSz="936506">
              <a:defRPr sz="1200"/>
            </a:lvl1pPr>
          </a:lstStyle>
          <a:p>
            <a:pPr>
              <a:defRPr/>
            </a:pPr>
            <a:fld id="{E990D1C5-E08A-4845-8C79-2D07DFC39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96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Simple: </a:t>
            </a:r>
            <a:r>
              <a:rPr lang="en-US" dirty="0"/>
              <a:t>(e.g., account opening) </a:t>
            </a:r>
            <a:endParaRPr lang="en-US" dirty="0" smtClean="0"/>
          </a:p>
          <a:p>
            <a:r>
              <a:rPr lang="en-US" dirty="0" smtClean="0"/>
              <a:t>Moderate: </a:t>
            </a:r>
            <a:r>
              <a:rPr lang="en-US" dirty="0"/>
              <a:t>(e.g., basic lockbox, </a:t>
            </a:r>
            <a:r>
              <a:rPr lang="en-US" dirty="0" smtClean="0"/>
              <a:t>ACH, wire</a:t>
            </a:r>
            <a:r>
              <a:rPr lang="en-US" dirty="0"/>
              <a:t>, etc.)</a:t>
            </a:r>
          </a:p>
          <a:p>
            <a:r>
              <a:rPr lang="en-US" dirty="0" smtClean="0"/>
              <a:t>Complex: </a:t>
            </a:r>
            <a:r>
              <a:rPr lang="en-US" dirty="0"/>
              <a:t>(e.g., lockbox with </a:t>
            </a:r>
            <a:r>
              <a:rPr lang="en-US" dirty="0" smtClean="0"/>
              <a:t>data transmission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9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3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3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700" dirty="0"/>
              <a:t>Efficiency Gains:</a:t>
            </a:r>
          </a:p>
          <a:p>
            <a:pPr lvl="1" eaLnBrk="1" hangingPunct="1"/>
            <a:r>
              <a:rPr lang="en-US" dirty="0" smtClean="0"/>
              <a:t>Work order (electronic form) integration w/ </a:t>
            </a:r>
            <a:r>
              <a:rPr lang="en-US" dirty="0" err="1" smtClean="0"/>
              <a:t>SalesForce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000000"/>
                </a:solidFill>
              </a:rPr>
              <a:t>25% reduction</a:t>
            </a:r>
          </a:p>
          <a:p>
            <a:pPr lvl="1" eaLnBrk="1" hangingPunct="1"/>
            <a:r>
              <a:rPr lang="en-US" b="1" dirty="0" smtClean="0">
                <a:solidFill>
                  <a:srgbClr val="000000"/>
                </a:solidFill>
              </a:rPr>
              <a:t>Elimination</a:t>
            </a:r>
            <a:r>
              <a:rPr lang="en-US" dirty="0" smtClean="0"/>
              <a:t> of manual tracking spreadsheet &amp; data gathering meetings  </a:t>
            </a:r>
          </a:p>
          <a:p>
            <a:pPr lvl="1" eaLnBrk="1" hangingPunct="1"/>
            <a:r>
              <a:rPr lang="en-US" dirty="0" smtClean="0"/>
              <a:t>Automatic generation of agreements/addendums – </a:t>
            </a:r>
            <a:r>
              <a:rPr lang="en-US" b="1" dirty="0" smtClean="0">
                <a:solidFill>
                  <a:srgbClr val="000000"/>
                </a:solidFill>
              </a:rPr>
              <a:t>50% reduction</a:t>
            </a:r>
          </a:p>
          <a:p>
            <a:pPr lvl="1" eaLnBrk="1" hangingPunct="1"/>
            <a:r>
              <a:rPr lang="en-US" dirty="0" smtClean="0"/>
              <a:t>Work order system validation (business rules) – </a:t>
            </a:r>
            <a:r>
              <a:rPr lang="en-US" b="1" dirty="0" smtClean="0">
                <a:solidFill>
                  <a:srgbClr val="000000"/>
                </a:solidFill>
              </a:rPr>
              <a:t>35% reduction</a:t>
            </a:r>
          </a:p>
          <a:p>
            <a:pPr lvl="2" eaLnBrk="1" hangingPunct="1"/>
            <a:r>
              <a:rPr lang="en-US" sz="1400" dirty="0"/>
              <a:t>Risk levels – automatic approval routing</a:t>
            </a:r>
          </a:p>
          <a:p>
            <a:pPr lvl="2" eaLnBrk="1" hangingPunct="1"/>
            <a:r>
              <a:rPr lang="en-US" sz="1400" dirty="0"/>
              <a:t>Document &amp; data verification including Synergy documents</a:t>
            </a:r>
          </a:p>
          <a:p>
            <a:pPr lvl="1" eaLnBrk="1" hangingPunct="1"/>
            <a:r>
              <a:rPr lang="en-US" dirty="0" smtClean="0"/>
              <a:t>Select product automatic client setup – RDC (WAUSAU)</a:t>
            </a:r>
          </a:p>
          <a:p>
            <a:pPr lvl="2" eaLnBrk="1" hangingPunct="1"/>
            <a:r>
              <a:rPr lang="en-US" sz="1400" dirty="0"/>
              <a:t>Commercial portal products also potential</a:t>
            </a:r>
          </a:p>
          <a:p>
            <a:pPr eaLnBrk="1" hangingPunct="1"/>
            <a:r>
              <a:rPr lang="en-US" sz="1700" dirty="0"/>
              <a:t>Improved Communication between Departments &amp; Customers:</a:t>
            </a:r>
          </a:p>
          <a:p>
            <a:pPr lvl="1" eaLnBrk="1" hangingPunct="1"/>
            <a:r>
              <a:rPr lang="en-US" sz="1500" dirty="0"/>
              <a:t>Automatic system notifications internal &amp; external</a:t>
            </a:r>
          </a:p>
          <a:p>
            <a:pPr lvl="2" eaLnBrk="1" hangingPunct="1"/>
            <a:r>
              <a:rPr lang="en-US" sz="1400" dirty="0"/>
              <a:t>Status updates, profile/password notifications, implementation timeframes, etc…</a:t>
            </a:r>
          </a:p>
          <a:p>
            <a:pPr lvl="1" eaLnBrk="1" hangingPunct="1"/>
            <a:r>
              <a:rPr lang="en-US" sz="1500" dirty="0"/>
              <a:t>Automatic escalation/reminder processes based on SLA rules</a:t>
            </a:r>
          </a:p>
          <a:p>
            <a:pPr lvl="2" eaLnBrk="1" hangingPunct="1"/>
            <a:r>
              <a:rPr lang="en-US" sz="1400" b="1" dirty="0">
                <a:solidFill>
                  <a:srgbClr val="000000"/>
                </a:solidFill>
              </a:rPr>
              <a:t>80% reduction </a:t>
            </a:r>
            <a:r>
              <a:rPr lang="en-US" sz="1400" dirty="0"/>
              <a:t>in manual follow-up activities (phone calls, emails, etc…)</a:t>
            </a:r>
          </a:p>
          <a:p>
            <a:pPr lvl="1" eaLnBrk="1" hangingPunct="1"/>
            <a:r>
              <a:rPr lang="en-US" sz="1500" dirty="0"/>
              <a:t>Real-time dashboard &amp; reporting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90D1C5-E08A-4845-8C79-2D07DFC397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1_WFS027_Launch_PPT_011714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6" y="374905"/>
            <a:ext cx="8321040" cy="653796"/>
          </a:xfrm>
          <a:noFill/>
          <a:ln w="9525">
            <a:noFill/>
            <a:miter lim="800000"/>
            <a:headEnd/>
            <a:tailEnd/>
          </a:ln>
        </p:spPr>
        <p:txBody>
          <a:bodyPr anchor="t" anchorCtr="0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7" y="1138984"/>
            <a:ext cx="7924928" cy="3693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1_WFS027_Launch_PPT_011714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6" y="374905"/>
            <a:ext cx="8321040" cy="653796"/>
          </a:xfrm>
          <a:noFill/>
          <a:ln w="9525">
            <a:noFill/>
            <a:miter lim="800000"/>
            <a:headEnd/>
            <a:tailEnd/>
          </a:ln>
        </p:spPr>
        <p:txBody>
          <a:bodyPr anchor="t" anchorCtr="0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7" y="1138984"/>
            <a:ext cx="7924928" cy="3693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FS027_triangle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487389"/>
            <a:ext cx="9144000" cy="3895344"/>
          </a:xfrm>
          <a:prstGeom prst="rect">
            <a:avLst/>
          </a:prstGeom>
        </p:spPr>
      </p:pic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2588" y="1882775"/>
            <a:ext cx="7827962" cy="1489075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2588" y="3440113"/>
            <a:ext cx="6400800" cy="1000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540330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17A40022-94F5-4A96-995E-C187935E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40330"/>
            <a:ext cx="664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9" name="Picture 6" descr="WausawLogo_CMYK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8047220" y="6283072"/>
            <a:ext cx="689631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6" descr="WausawLogo_CMY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47220" y="6283072"/>
            <a:ext cx="689631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526042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17A40022-94F5-4A96-995E-C187935E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26042"/>
            <a:ext cx="664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526042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17A40022-94F5-4A96-995E-C187935E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26042"/>
            <a:ext cx="664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7" name="Picture 6" descr="WausawLogo_CMY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47220" y="6283072"/>
            <a:ext cx="689631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526042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17A40022-94F5-4A96-995E-C187935E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26042"/>
            <a:ext cx="664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10" name="Picture 6" descr="WausawLogo_CMY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47220" y="6283072"/>
            <a:ext cx="689631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42" y="-1"/>
            <a:ext cx="8229600" cy="9223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742" y="1428750"/>
            <a:ext cx="4038600" cy="41544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41544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526042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17A40022-94F5-4A96-995E-C187935E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26042"/>
            <a:ext cx="664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10" name="Picture 6" descr="WausawLogo_CMY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47220" y="6283072"/>
            <a:ext cx="689631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4904" y="1428750"/>
            <a:ext cx="4038600" cy="4154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4038600" cy="200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526042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17A40022-94F5-4A96-995E-C187935E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8675" y="6526042"/>
            <a:ext cx="664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4904" y="-1"/>
            <a:ext cx="8229600" cy="9223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6" descr="WausawLogo_CMY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47220" y="6283072"/>
            <a:ext cx="689631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5613" y="6528816"/>
            <a:ext cx="361950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5494-F247-4E4D-9BEE-377B87492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675" y="6528816"/>
            <a:ext cx="664845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1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742" y="-1"/>
            <a:ext cx="8229600" cy="9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742" y="1428750"/>
            <a:ext cx="8229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57200" y="914400"/>
            <a:ext cx="8226425" cy="0"/>
          </a:xfrm>
          <a:prstGeom prst="line">
            <a:avLst/>
          </a:prstGeom>
          <a:noFill/>
          <a:ln w="9525">
            <a:solidFill>
              <a:srgbClr val="A7BE3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9" r:id="rId2"/>
    <p:sldLayoutId id="2147483800" r:id="rId3"/>
    <p:sldLayoutId id="2147483768" r:id="rId4"/>
    <p:sldLayoutId id="2147483769" r:id="rId5"/>
    <p:sldLayoutId id="2147483785" r:id="rId6"/>
    <p:sldLayoutId id="2147483766" r:id="rId7"/>
    <p:sldLayoutId id="2147483774" r:id="rId8"/>
    <p:sldLayoutId id="214748380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400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00100" indent="-171450" algn="l" rtl="0" eaLnBrk="1" fontAlgn="base" hangingPunct="1">
        <a:spcBef>
          <a:spcPct val="20000"/>
        </a:spcBef>
        <a:spcAft>
          <a:spcPct val="0"/>
        </a:spcAft>
        <a:buSzPct val="115000"/>
        <a:buFont typeface="Verdana" pitchFamily="34" charset="0"/>
        <a:buChar char="▪"/>
        <a:defRPr sz="1400">
          <a:solidFill>
            <a:schemeClr val="tx1"/>
          </a:solidFill>
          <a:latin typeface="+mn-lt"/>
        </a:defRPr>
      </a:lvl3pPr>
      <a:lvl4pPr marL="10858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Treasury Onboarding Survey Results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7" y="1138984"/>
            <a:ext cx="7924928" cy="646331"/>
          </a:xfrm>
        </p:spPr>
        <p:txBody>
          <a:bodyPr/>
          <a:lstStyle/>
          <a:p>
            <a:r>
              <a:rPr lang="en-US" dirty="0" smtClean="0"/>
              <a:t>AFPA Summit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June 11</a:t>
            </a:r>
            <a:r>
              <a:rPr lang="en-US" dirty="0" smtClean="0"/>
              <a:t>, </a:t>
            </a:r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Paper is the Greatest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Q: How often do you experience the following pain points?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D41353-05D4-49C1-B733-0E8FAD8130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40682729"/>
              </p:ext>
            </p:extLst>
          </p:nvPr>
        </p:nvGraphicFramePr>
        <p:xfrm>
          <a:off x="642298" y="1869521"/>
          <a:ext cx="7752907" cy="432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5445" y="5864494"/>
            <a:ext cx="495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5= Very Often 1= Not Often at all)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1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 Need Help Managing/Gathering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22" y="2165490"/>
            <a:ext cx="8229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Describe your greatest implementation pain points.</a:t>
            </a:r>
            <a:endParaRPr lang="en-US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D41353-05D4-49C1-B733-0E8FAD81307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101874"/>
              </p:ext>
            </p:extLst>
          </p:nvPr>
        </p:nvGraphicFramePr>
        <p:xfrm>
          <a:off x="606055" y="2490321"/>
          <a:ext cx="7758276" cy="383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9732" y="1221629"/>
            <a:ext cx="8212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 smtClean="0">
                <a:solidFill>
                  <a:srgbClr val="6F912F"/>
                </a:solidFill>
                <a:latin typeface="+mn-lt"/>
              </a:rPr>
              <a:t>“Outdated home-grown platform used today. No workflow capabilities, no doc image retention, virtually zero status reports.”</a:t>
            </a:r>
            <a:endParaRPr lang="en-US" sz="1600" b="1" dirty="0">
              <a:solidFill>
                <a:srgbClr val="6F912F"/>
              </a:solidFill>
              <a:latin typeface="+mn-lt"/>
            </a:endParaRPr>
          </a:p>
          <a:p>
            <a:endParaRPr lang="en-US" sz="16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Better Communication is Necessary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9732" y="2545068"/>
            <a:ext cx="8229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How often do you experience poor communication with your bank?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37971"/>
              </p:ext>
            </p:extLst>
          </p:nvPr>
        </p:nvGraphicFramePr>
        <p:xfrm>
          <a:off x="610975" y="3062177"/>
          <a:ext cx="5343258" cy="324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9732" y="1221629"/>
            <a:ext cx="821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Corporations experience poor communication with their banks more than 50% of the time throughout the implementation process.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3666" y="6071251"/>
            <a:ext cx="3411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5= Very Often 1= Not Often at all)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0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Satisfaction Be Improved?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30" y="1890958"/>
            <a:ext cx="8229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Rate the following implementation qualities</a:t>
            </a:r>
            <a:r>
              <a:rPr lang="en-US" sz="1600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D41353-05D4-49C1-B733-0E8FAD81307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73812"/>
              </p:ext>
            </p:extLst>
          </p:nvPr>
        </p:nvGraphicFramePr>
        <p:xfrm>
          <a:off x="580030" y="2271797"/>
          <a:ext cx="7786048" cy="404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732" y="1111097"/>
            <a:ext cx="8212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rgbClr val="6F912F"/>
                </a:solidFill>
                <a:latin typeface="+mn-lt"/>
              </a:rPr>
              <a:t>Corporations have high expectations. All aspects of the </a:t>
            </a:r>
            <a:br>
              <a:rPr lang="en-US" b="1" dirty="0" smtClean="0">
                <a:solidFill>
                  <a:srgbClr val="6F912F"/>
                </a:solidFill>
                <a:latin typeface="+mn-lt"/>
              </a:rPr>
            </a:br>
            <a:r>
              <a:rPr lang="en-US" b="1" dirty="0" smtClean="0">
                <a:solidFill>
                  <a:srgbClr val="6F912F"/>
                </a:solidFill>
                <a:latin typeface="+mn-lt"/>
              </a:rPr>
              <a:t>onboarding process are important to them. </a:t>
            </a:r>
            <a:endParaRPr lang="en-US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122" y="5992313"/>
            <a:ext cx="495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5= Very Important 1= Not Important)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8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Affects Future Business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631969"/>
              </p:ext>
            </p:extLst>
          </p:nvPr>
        </p:nvGraphicFramePr>
        <p:xfrm>
          <a:off x="563526" y="3149479"/>
          <a:ext cx="4412511" cy="292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833" y="1149368"/>
            <a:ext cx="821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6F912F"/>
                </a:solidFill>
                <a:latin typeface="+mn-lt"/>
              </a:rPr>
              <a:t>C</a:t>
            </a:r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orporations </a:t>
            </a:r>
            <a:r>
              <a:rPr lang="en-US" sz="2000" b="1" dirty="0">
                <a:solidFill>
                  <a:srgbClr val="6F912F"/>
                </a:solidFill>
                <a:latin typeface="+mn-lt"/>
              </a:rPr>
              <a:t>rated the TM </a:t>
            </a:r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Onboarding </a:t>
            </a:r>
            <a:r>
              <a:rPr lang="en-US" sz="2000" b="1" dirty="0">
                <a:solidFill>
                  <a:srgbClr val="6F912F"/>
                </a:solidFill>
                <a:latin typeface="+mn-lt"/>
              </a:rPr>
              <a:t>process a </a:t>
            </a:r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3.8+, </a:t>
            </a:r>
            <a:r>
              <a:rPr lang="en-US" sz="2000" b="1" dirty="0">
                <a:solidFill>
                  <a:srgbClr val="6F912F"/>
                </a:solidFill>
                <a:latin typeface="+mn-lt"/>
              </a:rPr>
              <a:t>as having a substantial impact on the initial sale as well as impacting their </a:t>
            </a:r>
            <a:r>
              <a:rPr lang="en-US" sz="2000" b="1" i="1" dirty="0">
                <a:solidFill>
                  <a:srgbClr val="6F912F"/>
                </a:solidFill>
                <a:latin typeface="+mn-lt"/>
              </a:rPr>
              <a:t>future</a:t>
            </a:r>
            <a:r>
              <a:rPr lang="en-US" sz="2000" b="1" dirty="0">
                <a:solidFill>
                  <a:srgbClr val="6F912F"/>
                </a:solidFill>
                <a:latin typeface="+mn-lt"/>
              </a:rPr>
              <a:t> buying behavior.</a:t>
            </a:r>
          </a:p>
          <a:p>
            <a:endParaRPr lang="en-US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833" y="2318482"/>
            <a:ext cx="4540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How important is implementation to winning business and what impact does it have on your buying decision? </a:t>
            </a:r>
            <a:endParaRPr lang="en-US" sz="160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833" y="6072573"/>
            <a:ext cx="445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Chart based on a scale </a:t>
            </a:r>
            <a:r>
              <a:rPr lang="en-US" sz="1200" i="1" dirty="0">
                <a:latin typeface="+mj-lt"/>
              </a:rPr>
              <a:t>from 1-5 </a:t>
            </a:r>
            <a:r>
              <a:rPr lang="en-US" sz="1200" i="1" dirty="0" smtClean="0">
                <a:latin typeface="+mj-lt"/>
              </a:rPr>
              <a:t/>
            </a:r>
            <a:br>
              <a:rPr lang="en-US" sz="1200" i="1" dirty="0" smtClean="0">
                <a:latin typeface="+mj-lt"/>
              </a:rPr>
            </a:br>
            <a:r>
              <a:rPr lang="en-US" sz="1200" i="1" dirty="0" smtClean="0">
                <a:latin typeface="+mj-lt"/>
              </a:rPr>
              <a:t>(</a:t>
            </a:r>
            <a:r>
              <a:rPr lang="en-US" sz="1200" i="1" dirty="0">
                <a:latin typeface="+mj-lt"/>
              </a:rPr>
              <a:t>5 = very strong impact, 1 = little impact)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1851" y="3149479"/>
            <a:ext cx="3438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Implementation, overall, has a larger impact on winning </a:t>
            </a:r>
            <a:r>
              <a:rPr lang="en-US" smtClean="0">
                <a:latin typeface="+mn-lt"/>
              </a:rPr>
              <a:t>business </a:t>
            </a:r>
            <a:r>
              <a:rPr lang="en-US" i="1" smtClean="0">
                <a:latin typeface="+mn-lt"/>
              </a:rPr>
              <a:t>and </a:t>
            </a:r>
            <a:r>
              <a:rPr lang="en-US" smtClean="0">
                <a:latin typeface="+mn-lt"/>
              </a:rPr>
              <a:t>future </a:t>
            </a:r>
            <a:r>
              <a:rPr lang="en-US" dirty="0" smtClean="0">
                <a:latin typeface="+mn-lt"/>
              </a:rPr>
              <a:t>buying decisions for small corporations.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Large corporations are more likely to base </a:t>
            </a:r>
            <a:r>
              <a:rPr lang="en-US" i="1" dirty="0" smtClean="0">
                <a:latin typeface="+mn-lt"/>
              </a:rPr>
              <a:t>future</a:t>
            </a:r>
            <a:r>
              <a:rPr lang="en-US" dirty="0" smtClean="0">
                <a:latin typeface="+mn-lt"/>
              </a:rPr>
              <a:t> buying decisions on how well their initial implementation went.</a:t>
            </a:r>
            <a:endParaRPr lang="en-US" dirty="0">
              <a:latin typeface="+mn-lt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818703" y="5509767"/>
            <a:ext cx="41041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+mn-lt"/>
              </a:rPr>
              <a:t>       Corporations ($2B+)          Corporations ($100M - $2B)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 in Banks’ Technology?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7663" y="2479957"/>
            <a:ext cx="8195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+mn-lt"/>
              </a:rPr>
              <a:t>Q:Which of the following does your bank use for implementation?</a:t>
            </a:r>
            <a:endParaRPr lang="en-US" sz="1600" i="1" dirty="0">
              <a:latin typeface="+mn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97239"/>
              </p:ext>
            </p:extLst>
          </p:nvPr>
        </p:nvGraphicFramePr>
        <p:xfrm>
          <a:off x="627319" y="2852845"/>
          <a:ext cx="7381551" cy="366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9732" y="1221629"/>
            <a:ext cx="8212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Banks $100B+ have more sophisticated tools, but are they using them? Mid-sized banks need to catch up. No respondents claimed to support electronic signatures or </a:t>
            </a:r>
            <a:r>
              <a:rPr lang="en-US" sz="2000" b="1" dirty="0" err="1" smtClean="0">
                <a:solidFill>
                  <a:srgbClr val="6F912F"/>
                </a:solidFill>
                <a:latin typeface="+mn-lt"/>
              </a:rPr>
              <a:t>iPad</a:t>
            </a:r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 capabilities.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2837" y="6174658"/>
            <a:ext cx="4748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 Banks (Assets ($100B+)	        Banks (Assets $5B - $100B)</a:t>
            </a:r>
            <a:endParaRPr lang="en-US" sz="10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9030" y="6246999"/>
            <a:ext cx="127613" cy="116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54809" y="6256302"/>
            <a:ext cx="127613" cy="1169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 are Receptive to </a:t>
            </a:r>
            <a:br>
              <a:rPr lang="en-US" dirty="0" smtClean="0"/>
            </a:br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732" y="2703512"/>
            <a:ext cx="4038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Are electronic documents an acceptable alternative to paper?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422" y="2289995"/>
            <a:ext cx="4038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Would you </a:t>
            </a:r>
            <a:r>
              <a:rPr lang="en-US" sz="1600" i="1" dirty="0"/>
              <a:t>b</a:t>
            </a:r>
            <a:r>
              <a:rPr lang="en-US" sz="1600" i="1" dirty="0" smtClean="0"/>
              <a:t>e </a:t>
            </a:r>
            <a:r>
              <a:rPr lang="en-US" sz="1600" i="1" dirty="0"/>
              <a:t>m</a:t>
            </a:r>
            <a:r>
              <a:rPr lang="en-US" sz="1600" i="1" dirty="0" smtClean="0"/>
              <a:t>ore </a:t>
            </a:r>
            <a:r>
              <a:rPr lang="en-US" sz="1600" i="1" dirty="0"/>
              <a:t>s</a:t>
            </a:r>
            <a:r>
              <a:rPr lang="en-US" sz="1600" i="1" dirty="0" smtClean="0"/>
              <a:t>atisfied with the implementation </a:t>
            </a:r>
            <a:r>
              <a:rPr lang="en-US" sz="1600" i="1" dirty="0"/>
              <a:t>p</a:t>
            </a:r>
            <a:r>
              <a:rPr lang="en-US" sz="1600" i="1" dirty="0" smtClean="0"/>
              <a:t>rocess if it could </a:t>
            </a:r>
            <a:r>
              <a:rPr lang="en-US" sz="1600" i="1" dirty="0"/>
              <a:t>b</a:t>
            </a:r>
            <a:r>
              <a:rPr lang="en-US" sz="1600" i="1" dirty="0" smtClean="0"/>
              <a:t>e </a:t>
            </a:r>
            <a:r>
              <a:rPr lang="en-US" sz="1600" i="1" dirty="0"/>
              <a:t>s</a:t>
            </a:r>
            <a:r>
              <a:rPr lang="en-US" sz="1600" i="1" dirty="0" smtClean="0"/>
              <a:t>ped </a:t>
            </a:r>
            <a:r>
              <a:rPr lang="en-US" sz="1600" i="1" dirty="0"/>
              <a:t>u</a:t>
            </a:r>
            <a:r>
              <a:rPr lang="en-US" sz="1600" i="1" dirty="0" smtClean="0"/>
              <a:t>p by using an </a:t>
            </a:r>
            <a:r>
              <a:rPr lang="en-US" sz="1600" i="1" dirty="0" err="1" smtClean="0"/>
              <a:t>iPad</a:t>
            </a:r>
            <a:r>
              <a:rPr lang="en-US" sz="1600" i="1" dirty="0" smtClean="0"/>
              <a:t> or tablet?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22787" y="6528816"/>
            <a:ext cx="394776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z="1000" b="1" smtClean="0">
                <a:latin typeface="+mn-lt"/>
              </a:rPr>
              <a:pPr>
                <a:defRPr/>
              </a:pPr>
              <a:t>16</a:t>
            </a:fld>
            <a:endParaRPr lang="en-US" sz="1000" b="1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10258"/>
              </p:ext>
            </p:extLst>
          </p:nvPr>
        </p:nvGraphicFramePr>
        <p:xfrm>
          <a:off x="595426" y="3370520"/>
          <a:ext cx="3646966" cy="275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19560"/>
              </p:ext>
            </p:extLst>
          </p:nvPr>
        </p:nvGraphicFramePr>
        <p:xfrm>
          <a:off x="4867147" y="3359889"/>
          <a:ext cx="3681429" cy="276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28675" y="6528816"/>
            <a:ext cx="664845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100" smtClean="0"/>
              <a:t>AFPA Summit • June 2014</a:t>
            </a:r>
            <a:endParaRPr lang="en-US" sz="11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9732" y="1221629"/>
            <a:ext cx="8212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Almost 70% of corporations view electronic documents an acceptable alternative to paper. Over 50% of them believe the use of an </a:t>
            </a:r>
            <a:r>
              <a:rPr lang="en-US" sz="2000" b="1" dirty="0" err="1" smtClean="0">
                <a:solidFill>
                  <a:srgbClr val="6F912F"/>
                </a:solidFill>
                <a:latin typeface="+mn-lt"/>
              </a:rPr>
              <a:t>iPad</a:t>
            </a:r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 would improve their satisfaction level.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2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Banks As Receptive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Technology as Their Customers?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90674"/>
              </p:ext>
            </p:extLst>
          </p:nvPr>
        </p:nvGraphicFramePr>
        <p:xfrm>
          <a:off x="630831" y="2971902"/>
          <a:ext cx="5791233" cy="34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0365" y="2360660"/>
            <a:ext cx="578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SzPct val="85000"/>
            </a:pPr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Would </a:t>
            </a:r>
            <a:r>
              <a:rPr lang="en-US" sz="1600" i="1" dirty="0">
                <a:latin typeface="+mn-lt"/>
              </a:rPr>
              <a:t>your </a:t>
            </a:r>
            <a:r>
              <a:rPr lang="en-US" sz="1600" i="1" dirty="0" smtClean="0">
                <a:latin typeface="+mn-lt"/>
              </a:rPr>
              <a:t>bank </a:t>
            </a:r>
            <a:r>
              <a:rPr lang="en-US" sz="1600" i="1" dirty="0">
                <a:latin typeface="+mn-lt"/>
              </a:rPr>
              <a:t>use an </a:t>
            </a:r>
            <a:r>
              <a:rPr lang="en-US" sz="1600" i="1" dirty="0" err="1">
                <a:latin typeface="+mn-lt"/>
              </a:rPr>
              <a:t>iPad</a:t>
            </a:r>
            <a:r>
              <a:rPr lang="en-US" sz="1600" i="1" dirty="0">
                <a:latin typeface="+mn-lt"/>
              </a:rPr>
              <a:t> or </a:t>
            </a:r>
            <a:r>
              <a:rPr lang="en-US" sz="1600" i="1" dirty="0" smtClean="0">
                <a:latin typeface="+mn-lt"/>
              </a:rPr>
              <a:t>tablet </a:t>
            </a:r>
            <a:r>
              <a:rPr lang="en-US" sz="1600" i="1" dirty="0">
                <a:latin typeface="+mn-lt"/>
              </a:rPr>
              <a:t>to gather data and signatures?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9732" y="1221629"/>
            <a:ext cx="821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Banks overwhelmingly agreed that they would use an iPad/tablet application in the onboarding process to gather data and signatures.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911" y="5987844"/>
            <a:ext cx="4748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  Banks (Assets ($100B+)	               Banks (Assets $5B - $100B)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9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Valuable Solution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601784"/>
              </p:ext>
            </p:extLst>
          </p:nvPr>
        </p:nvGraphicFramePr>
        <p:xfrm>
          <a:off x="4399953" y="2965358"/>
          <a:ext cx="3725877" cy="136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370927"/>
              </p:ext>
            </p:extLst>
          </p:nvPr>
        </p:nvGraphicFramePr>
        <p:xfrm>
          <a:off x="4435318" y="4944542"/>
          <a:ext cx="3690512" cy="139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6" y="4405657"/>
            <a:ext cx="3161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Rate </a:t>
            </a:r>
            <a:r>
              <a:rPr lang="en-US" sz="1600" i="1" dirty="0">
                <a:latin typeface="+mn-lt"/>
              </a:rPr>
              <a:t>the </a:t>
            </a:r>
            <a:r>
              <a:rPr lang="en-US" sz="1600" i="1" dirty="0" smtClean="0">
                <a:latin typeface="+mn-lt"/>
              </a:rPr>
              <a:t>value of using a </a:t>
            </a:r>
            <a:br>
              <a:rPr lang="en-US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workflow tool.</a:t>
            </a:r>
            <a:endParaRPr lang="en-US" sz="1600" i="1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67" y="2440899"/>
            <a:ext cx="3161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Rate the value of using a </a:t>
            </a:r>
            <a:br>
              <a:rPr lang="en-US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dashboard tool.</a:t>
            </a:r>
            <a:endParaRPr lang="en-US" sz="1600" i="1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470" y="4405657"/>
            <a:ext cx="348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Rate your willingness to use </a:t>
            </a:r>
          </a:p>
          <a:p>
            <a:pPr marL="0" indent="0">
              <a:buNone/>
            </a:pPr>
            <a:r>
              <a:rPr lang="en-US" sz="1600" i="1" dirty="0" smtClean="0">
                <a:latin typeface="+mn-lt"/>
              </a:rPr>
              <a:t>web-based self-servicing.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9470" y="2399036"/>
            <a:ext cx="398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Rate the value of using an online </a:t>
            </a:r>
          </a:p>
          <a:p>
            <a:pPr marL="0" indent="0">
              <a:buNone/>
            </a:pPr>
            <a:r>
              <a:rPr lang="en-US" sz="1600" i="1" dirty="0" smtClean="0">
                <a:latin typeface="+mn-lt"/>
              </a:rPr>
              <a:t>dashboard tool for status updates.</a:t>
            </a:r>
            <a:endParaRPr lang="en-US" sz="1600" i="1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732" y="1221629"/>
            <a:ext cx="8212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All segments viewed a dashboard tool and workflow as important. Smaller corporations, however, were less likely to engage in self-service activities than their larger counterparts.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93615472"/>
              </p:ext>
            </p:extLst>
          </p:nvPr>
        </p:nvGraphicFramePr>
        <p:xfrm>
          <a:off x="605254" y="2959520"/>
          <a:ext cx="3413051" cy="142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753061265"/>
              </p:ext>
            </p:extLst>
          </p:nvPr>
        </p:nvGraphicFramePr>
        <p:xfrm>
          <a:off x="620232" y="4912126"/>
          <a:ext cx="3413051" cy="142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56619" y="6342413"/>
            <a:ext cx="495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5= Very Valuable 1= No Value)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5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Most Important to Banks When Purchasing an Onboarding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82" y="2483790"/>
            <a:ext cx="8229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Rate </a:t>
            </a:r>
            <a:r>
              <a:rPr lang="en-US" sz="1600" i="1" dirty="0"/>
              <a:t>the </a:t>
            </a:r>
            <a:r>
              <a:rPr lang="en-US" sz="1600" i="1" dirty="0" smtClean="0"/>
              <a:t>most important attributes of an implementation solution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9732" y="1221629"/>
            <a:ext cx="8212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All banks see value in analytics. The most important aspect to smaller banks is a true paperless implementation, and one that can be leveraged across other departments.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9061219"/>
              </p:ext>
            </p:extLst>
          </p:nvPr>
        </p:nvGraphicFramePr>
        <p:xfrm>
          <a:off x="584793" y="2852845"/>
          <a:ext cx="8212146" cy="336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35277" y="5909794"/>
            <a:ext cx="495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5= Very Important 1= Not Important)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9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Treasury Strategies Survey: Paperless Onboarding</a:t>
            </a:r>
          </a:p>
          <a:p>
            <a:pPr lvl="1"/>
            <a:r>
              <a:rPr lang="en-US" dirty="0" smtClean="0"/>
              <a:t>Impact on Customer Satisfaction</a:t>
            </a:r>
          </a:p>
          <a:p>
            <a:pPr lvl="1"/>
            <a:r>
              <a:rPr lang="en-US" dirty="0" smtClean="0"/>
              <a:t>Implementation Pain Points</a:t>
            </a:r>
          </a:p>
          <a:p>
            <a:pPr lvl="1"/>
            <a:r>
              <a:rPr lang="en-US" dirty="0" smtClean="0"/>
              <a:t>Improving Implementation</a:t>
            </a:r>
          </a:p>
          <a:p>
            <a:pPr lvl="1"/>
            <a:r>
              <a:rPr lang="en-US" dirty="0" smtClean="0"/>
              <a:t>Using Technology </a:t>
            </a:r>
          </a:p>
          <a:p>
            <a:pPr lvl="1"/>
            <a:r>
              <a:rPr lang="en-US" dirty="0" smtClean="0"/>
              <a:t>Key Takeaways</a:t>
            </a:r>
          </a:p>
          <a:p>
            <a:pPr eaLnBrk="1" hangingPunct="1"/>
            <a:r>
              <a:rPr lang="en-US" dirty="0" smtClean="0"/>
              <a:t>What Should Paperless Look Like?</a:t>
            </a:r>
            <a:endParaRPr lang="en-US" dirty="0" smtClean="0"/>
          </a:p>
          <a:p>
            <a:pPr lvl="1"/>
            <a:r>
              <a:rPr lang="en-US" dirty="0" smtClean="0"/>
              <a:t>Overview</a:t>
            </a:r>
            <a:endParaRPr lang="en-US" dirty="0" smtClean="0"/>
          </a:p>
          <a:p>
            <a:pPr lvl="1"/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Results – Case Study</a:t>
            </a:r>
            <a:endParaRPr lang="en-US" dirty="0" smtClean="0"/>
          </a:p>
          <a:p>
            <a:pPr eaLnBrk="1" hangingPunct="1"/>
            <a:r>
              <a:rPr lang="en-US" dirty="0" smtClean="0"/>
              <a:t>Q&amp;A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FB5372B-8C9D-4503-B900-7D05A3A7C69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Corporations Are Saying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Most responses revolved around a lack of subject matter knowledge within bank groups and issues with data gathering efforts on the bank side.</a:t>
            </a:r>
          </a:p>
          <a:p>
            <a:r>
              <a:rPr lang="en-US" sz="1800" dirty="0" smtClean="0"/>
              <a:t>“It doesn’t seem like anyone at the bank really understands the whole implementation process.”</a:t>
            </a:r>
          </a:p>
          <a:p>
            <a:r>
              <a:rPr lang="en-US" sz="1800" dirty="0" smtClean="0"/>
              <a:t>“Banks should know their product – the sales department is often not versed in the details of implementation.”</a:t>
            </a:r>
          </a:p>
          <a:p>
            <a:r>
              <a:rPr lang="en-US" sz="1800" dirty="0" smtClean="0"/>
              <a:t>“We run into a common problem where signature cards we submit are not evidenced by the bank at later dates.”</a:t>
            </a:r>
          </a:p>
          <a:p>
            <a:r>
              <a:rPr lang="en-US" sz="1800" dirty="0" smtClean="0"/>
              <a:t>“Present all elements required to fully implement the service up front, as opposed to obtaining the data in pieces.”</a:t>
            </a:r>
          </a:p>
          <a:p>
            <a:r>
              <a:rPr lang="en-US" sz="1800" dirty="0" smtClean="0"/>
              <a:t>“Some issues are coming from the new banking regulation compliance that is making things more complex to establish accounts, services, or even close an account.”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765494-F247-4E4D-9BEE-377B874926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– Bank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42" y="1257928"/>
            <a:ext cx="8229600" cy="4154488"/>
          </a:xfrm>
        </p:spPr>
        <p:txBody>
          <a:bodyPr/>
          <a:lstStyle/>
          <a:p>
            <a:r>
              <a:rPr lang="en-US" sz="1800" dirty="0" smtClean="0"/>
              <a:t>The greatest pain point that banks experience regardless of size is the use of paper in the implementation process.</a:t>
            </a:r>
          </a:p>
          <a:p>
            <a:r>
              <a:rPr lang="en-US" sz="1800" dirty="0" smtClean="0"/>
              <a:t>Banks see an opportunity to accelerate revenue through shortening the implementation cycle.</a:t>
            </a:r>
          </a:p>
          <a:p>
            <a:pPr lvl="1"/>
            <a:r>
              <a:rPr lang="en-US" sz="1400" b="1" dirty="0"/>
              <a:t>90%</a:t>
            </a:r>
            <a:r>
              <a:rPr lang="en-US" sz="1400" dirty="0"/>
              <a:t> of banks surveyed believe they can accelerate revenue by shortening their implementation cycle </a:t>
            </a:r>
            <a:r>
              <a:rPr lang="en-US" sz="1400" dirty="0" smtClean="0"/>
              <a:t>time</a:t>
            </a:r>
          </a:p>
          <a:p>
            <a:r>
              <a:rPr lang="en-US" sz="1800" dirty="0" smtClean="0"/>
              <a:t>Banks see an opportunity to free up sales resources by improving the implementation process.</a:t>
            </a:r>
          </a:p>
          <a:p>
            <a:pPr lvl="1"/>
            <a:r>
              <a:rPr lang="en-US" sz="1400" b="1" dirty="0"/>
              <a:t>70%</a:t>
            </a:r>
            <a:r>
              <a:rPr lang="en-US" sz="1400" dirty="0"/>
              <a:t> of banks surveyed believe improving the process will free up their sales force to generate more </a:t>
            </a:r>
            <a:r>
              <a:rPr lang="en-US" sz="1400" dirty="0" smtClean="0"/>
              <a:t>sales</a:t>
            </a:r>
          </a:p>
          <a:p>
            <a:r>
              <a:rPr lang="en-US" sz="1800" dirty="0" smtClean="0"/>
              <a:t>Internal communication is seen as a major detriment to bank implementation processes.</a:t>
            </a:r>
          </a:p>
          <a:p>
            <a:r>
              <a:rPr lang="en-US" sz="1800" dirty="0" smtClean="0"/>
              <a:t>Small banks in particular cited more pain with implementation processes.</a:t>
            </a:r>
          </a:p>
          <a:p>
            <a:r>
              <a:rPr lang="en-US" sz="1800" dirty="0" smtClean="0"/>
              <a:t>No banks [surveyed] currently use </a:t>
            </a:r>
            <a:r>
              <a:rPr lang="en-US" sz="1800" dirty="0" err="1" smtClean="0"/>
              <a:t>eSignatures</a:t>
            </a:r>
            <a:r>
              <a:rPr lang="en-US" sz="1800" dirty="0" smtClean="0"/>
              <a:t> or </a:t>
            </a:r>
            <a:r>
              <a:rPr lang="en-US" sz="1800" dirty="0" err="1" smtClean="0"/>
              <a:t>iPad</a:t>
            </a:r>
            <a:r>
              <a:rPr lang="en-US" sz="1800" dirty="0" smtClean="0"/>
              <a:t>/tablet applications for implementation, however, there was overwhelming interest in such applications.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765494-F247-4E4D-9BEE-377B874926F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Takeways – Corporation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services have a strong impact on the buying behavior of corporations.</a:t>
            </a:r>
          </a:p>
          <a:p>
            <a:pPr lvl="1"/>
            <a:r>
              <a:rPr lang="en-US" dirty="0" smtClean="0"/>
              <a:t>3.8+ out of 5 as having a substantial impact on the initial sale, as well as impacting future purchases</a:t>
            </a:r>
          </a:p>
          <a:p>
            <a:r>
              <a:rPr lang="en-US" dirty="0" smtClean="0"/>
              <a:t>Corporations’ greatest pain points are bank deficiencies rather than internal issues.</a:t>
            </a:r>
          </a:p>
          <a:p>
            <a:r>
              <a:rPr lang="en-US" dirty="0" smtClean="0"/>
              <a:t>Smaller corporations experience more pain when implementing TM solutions.</a:t>
            </a:r>
          </a:p>
          <a:p>
            <a:r>
              <a:rPr lang="en-US" dirty="0" smtClean="0"/>
              <a:t>Corporations see the value of using technology that will improve the implementation process (e.g., self-service tools, electronic documents and signatures, iPad/tablet applications, etc.).</a:t>
            </a:r>
          </a:p>
          <a:p>
            <a:pPr lvl="1"/>
            <a:r>
              <a:rPr lang="en-US" dirty="0" smtClean="0"/>
              <a:t>Over 75% prefer electronic documents to paper-based</a:t>
            </a:r>
          </a:p>
          <a:p>
            <a:pPr lvl="1"/>
            <a:r>
              <a:rPr lang="en-US" dirty="0" smtClean="0"/>
              <a:t>55% believe using an </a:t>
            </a:r>
            <a:r>
              <a:rPr lang="en-US" dirty="0" err="1" smtClean="0"/>
              <a:t>iPad</a:t>
            </a:r>
            <a:r>
              <a:rPr lang="en-US" dirty="0" smtClean="0"/>
              <a:t> would improve satisfaction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765494-F247-4E4D-9BEE-377B874926F4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16477" r="7203" b="48769"/>
          <a:stretch/>
        </p:blipFill>
        <p:spPr>
          <a:xfrm>
            <a:off x="532880" y="1206570"/>
            <a:ext cx="8016875" cy="2147888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189" y="0"/>
            <a:ext cx="8229600" cy="922338"/>
          </a:xfrm>
        </p:spPr>
        <p:txBody>
          <a:bodyPr/>
          <a:lstStyle/>
          <a:p>
            <a:r>
              <a:rPr lang="en-US" dirty="0" smtClean="0"/>
              <a:t>What should </a:t>
            </a:r>
            <a:r>
              <a:rPr lang="en-US" dirty="0" smtClean="0"/>
              <a:t>Paperless Look like?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35661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" y="3566160"/>
            <a:ext cx="69222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The Sales Meeting: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Improve Onboarding for new &amp; existing clients.</a:t>
            </a:r>
            <a:endParaRPr lang="en-US" sz="15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40233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3040" y="4023360"/>
            <a:ext cx="67842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Multi-task on Autopilot: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Solution workflow eliminates redundancy.</a:t>
            </a:r>
            <a:endParaRPr lang="en-US" sz="15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7280" y="40233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" y="44805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49377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" y="53949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F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200" y="5852160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" y="4024594"/>
            <a:ext cx="233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+</a:t>
            </a:r>
            <a:endParaRPr lang="en-US" sz="15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" y="4937760"/>
            <a:ext cx="66816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Consider Compliance Covered: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Streamline the auditing process.</a:t>
            </a:r>
            <a:endParaRPr lang="en-US" sz="15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" y="5852160"/>
            <a:ext cx="77267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Give Satisfaction, Gain Opportunity: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Satisfied clients spur new potentials.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 </a:t>
            </a:r>
            <a:endParaRPr lang="en-US" sz="15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" y="5394960"/>
            <a:ext cx="7949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On-Demand Analytics: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Improves communication between you &amp; your clients.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960" y="4480560"/>
            <a:ext cx="6256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Dashboard Deliverables: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imple, clear progression updates.</a:t>
            </a:r>
            <a:endParaRPr lang="en-US" sz="15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10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    </a:t>
            </a:r>
            <a:br>
              <a:rPr lang="en-US" sz="1900" dirty="0" smtClean="0"/>
            </a:br>
            <a:r>
              <a:rPr lang="en-US" sz="1900" dirty="0" smtClean="0"/>
              <a:t>     </a:t>
            </a:r>
            <a:br>
              <a:rPr lang="en-US" sz="1900" dirty="0" smtClean="0"/>
            </a:br>
            <a:r>
              <a:rPr lang="en-US" sz="1900" dirty="0"/>
              <a:t> </a:t>
            </a:r>
            <a:r>
              <a:rPr lang="en-US" sz="1900" dirty="0" smtClean="0"/>
              <a:t>   </a:t>
            </a:r>
            <a:br>
              <a:rPr lang="en-US" sz="1900" dirty="0" smtClean="0"/>
            </a:br>
            <a:r>
              <a:rPr lang="en-US" sz="1900" dirty="0" smtClean="0"/>
              <a:t>    </a:t>
            </a:r>
            <a:r>
              <a:rPr lang="en-US" sz="1850" dirty="0"/>
              <a:t>  </a:t>
            </a:r>
            <a:r>
              <a:rPr lang="en-US" sz="1850" dirty="0" smtClean="0"/>
              <a:t>The Sales Meeting: New Client, Automated Onboarding</a:t>
            </a:r>
            <a:endParaRPr lang="en-US" sz="1850" dirty="0"/>
          </a:p>
        </p:txBody>
      </p:sp>
      <p:pic>
        <p:nvPicPr>
          <p:cNvPr id="11266" name="Picture 2"/>
          <p:cNvPicPr preferRelativeResize="0">
            <a:picLocks noGrp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8718" y="1428750"/>
            <a:ext cx="381999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lIns="91440" tIns="0" rIns="274320" bIns="91440">
            <a:no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9900"/>
                </a:solidFill>
              </a:rPr>
              <a:t>Collect data from new clients anytime, anywhere, with </a:t>
            </a:r>
            <a:r>
              <a:rPr lang="en-US" sz="1900" b="1" dirty="0" err="1" smtClean="0">
                <a:solidFill>
                  <a:srgbClr val="FF9900"/>
                </a:solidFill>
              </a:rPr>
              <a:t>iPads</a:t>
            </a:r>
            <a:r>
              <a:rPr lang="en-US" sz="1900" b="1" dirty="0">
                <a:solidFill>
                  <a:srgbClr val="FF9900"/>
                </a:solidFill>
              </a:rPr>
              <a:t> </a:t>
            </a:r>
            <a:r>
              <a:rPr lang="en-US" sz="1900" b="1" dirty="0" smtClean="0">
                <a:solidFill>
                  <a:srgbClr val="FF9900"/>
                </a:solidFill>
              </a:rPr>
              <a:t>&amp; </a:t>
            </a:r>
            <a:r>
              <a:rPr lang="en-US" sz="1900" b="1" dirty="0">
                <a:solidFill>
                  <a:srgbClr val="FF9900"/>
                </a:solidFill>
              </a:rPr>
              <a:t>other mobile devices</a:t>
            </a:r>
          </a:p>
          <a:p>
            <a:r>
              <a:rPr lang="en-US" sz="1900" dirty="0"/>
              <a:t>Generate </a:t>
            </a:r>
            <a:r>
              <a:rPr lang="en-US" sz="1900" dirty="0" smtClean="0"/>
              <a:t>agreements automatically</a:t>
            </a:r>
            <a:endParaRPr lang="en-US" sz="1900" dirty="0"/>
          </a:p>
          <a:p>
            <a:pPr lvl="1"/>
            <a:r>
              <a:rPr lang="en-US" sz="1900" dirty="0"/>
              <a:t>Standard agreement templates can be generated on-the-fly</a:t>
            </a:r>
          </a:p>
          <a:p>
            <a:pPr lvl="1"/>
            <a:r>
              <a:rPr lang="en-US" sz="1900" dirty="0"/>
              <a:t>Complex/consolidated agreements can be sent back to a mobile device or made </a:t>
            </a:r>
            <a:r>
              <a:rPr lang="en-US" sz="1900" dirty="0" smtClean="0"/>
              <a:t>available online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1" y="685800"/>
            <a:ext cx="548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50" dirty="0" smtClean="0"/>
              <a:t>      The Sales Meeting: New Client, Automated Onboarding</a:t>
            </a:r>
            <a:endParaRPr lang="en-US" sz="1850" dirty="0"/>
          </a:p>
        </p:txBody>
      </p:sp>
      <p:pic>
        <p:nvPicPr>
          <p:cNvPr id="3075" name="Picture 3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40" y="1533767"/>
            <a:ext cx="3432345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dirty="0">
                <a:solidFill>
                  <a:srgbClr val="FF9900"/>
                </a:solidFill>
              </a:rPr>
              <a:t>Enter data once and apply to agreements &amp; set-up forms</a:t>
            </a:r>
          </a:p>
          <a:p>
            <a:r>
              <a:rPr lang="en-US" sz="1900" dirty="0"/>
              <a:t>Sign &amp; submit</a:t>
            </a:r>
          </a:p>
          <a:p>
            <a:pPr lvl="1"/>
            <a:r>
              <a:rPr lang="en-US" sz="1900" dirty="0"/>
              <a:t>Sign &amp; review documents on the </a:t>
            </a:r>
            <a:r>
              <a:rPr lang="en-US" sz="1900" dirty="0" err="1"/>
              <a:t>iPad</a:t>
            </a:r>
            <a:r>
              <a:rPr lang="en-US" sz="1900" dirty="0"/>
              <a:t> or online</a:t>
            </a:r>
          </a:p>
          <a:p>
            <a:pPr lvl="1"/>
            <a:r>
              <a:rPr lang="en-US" sz="1900" dirty="0"/>
              <a:t>Instantly send secure documents to downstream processes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48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sz="2300" dirty="0" smtClean="0"/>
              <a:t>The Sales Meeting: Easier for Existing Clients</a:t>
            </a:r>
            <a:endParaRPr lang="en-US" sz="2300" dirty="0"/>
          </a:p>
        </p:txBody>
      </p:sp>
      <p:pic>
        <p:nvPicPr>
          <p:cNvPr id="1027" name="Picture 3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40" y="1533767"/>
            <a:ext cx="3432345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dirty="0">
                <a:solidFill>
                  <a:srgbClr val="FF9900"/>
                </a:solidFill>
              </a:rPr>
              <a:t>The benefits of </a:t>
            </a:r>
            <a:r>
              <a:rPr lang="en-US" sz="1900" b="1" dirty="0" smtClean="0">
                <a:solidFill>
                  <a:srgbClr val="FF9900"/>
                </a:solidFill>
              </a:rPr>
              <a:t>going paperless </a:t>
            </a:r>
            <a:r>
              <a:rPr lang="en-US" sz="1900" b="1" dirty="0">
                <a:solidFill>
                  <a:srgbClr val="FF9900"/>
                </a:solidFill>
              </a:rPr>
              <a:t>extend beyond </a:t>
            </a:r>
            <a:r>
              <a:rPr lang="en-US" sz="1900" b="1" dirty="0" smtClean="0">
                <a:solidFill>
                  <a:srgbClr val="FF9900"/>
                </a:solidFill>
              </a:rPr>
              <a:t>    new </a:t>
            </a:r>
            <a:r>
              <a:rPr lang="en-US" sz="1900" b="1" dirty="0">
                <a:solidFill>
                  <a:srgbClr val="FF9900"/>
                </a:solidFill>
              </a:rPr>
              <a:t>clients</a:t>
            </a:r>
          </a:p>
          <a:p>
            <a:r>
              <a:rPr lang="en-US" sz="1900" dirty="0"/>
              <a:t>Current customers can </a:t>
            </a:r>
            <a:r>
              <a:rPr lang="en-US" sz="1900" dirty="0" smtClean="0"/>
              <a:t>   sign-up for </a:t>
            </a:r>
            <a:r>
              <a:rPr lang="en-US" sz="1900" dirty="0"/>
              <a:t>new services online</a:t>
            </a:r>
          </a:p>
          <a:p>
            <a:r>
              <a:rPr lang="en-US" sz="1900" dirty="0"/>
              <a:t>Data from their existing services can be applied to new services</a:t>
            </a:r>
          </a:p>
          <a:p>
            <a:r>
              <a:rPr lang="en-US" sz="1900" dirty="0" smtClean="0"/>
              <a:t>Improve &amp; enhance </a:t>
            </a:r>
            <a:r>
              <a:rPr lang="en-US" sz="1900" dirty="0"/>
              <a:t>their </a:t>
            </a:r>
            <a:r>
              <a:rPr lang="en-US" sz="1900" dirty="0" smtClean="0"/>
              <a:t>         Onboarding </a:t>
            </a:r>
            <a:r>
              <a:rPr lang="en-US" sz="1900" dirty="0"/>
              <a:t>experiences</a:t>
            </a:r>
          </a:p>
          <a:p>
            <a:r>
              <a:rPr lang="en-US" sz="1900" dirty="0"/>
              <a:t>Make new impressions on established relationships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96433"/>
            <a:ext cx="548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Multi-Task on Autopilot </a:t>
            </a:r>
            <a:endParaRPr lang="en-US" dirty="0"/>
          </a:p>
        </p:txBody>
      </p:sp>
      <p:pic>
        <p:nvPicPr>
          <p:cNvPr id="10242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40" y="1533767"/>
            <a:ext cx="3432345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/>
              <a:t>Business rules ensure consistent processing – designed using 250+ predefined workflow rules without development</a:t>
            </a:r>
          </a:p>
          <a:p>
            <a:r>
              <a:rPr lang="en-US" sz="1900" dirty="0" smtClean="0"/>
              <a:t>Repetitive </a:t>
            </a:r>
            <a:r>
              <a:rPr lang="en-US" sz="1900" dirty="0"/>
              <a:t>tasks are </a:t>
            </a:r>
            <a:r>
              <a:rPr lang="en-US" sz="1900" dirty="0" smtClean="0"/>
              <a:t>eliminated through automation</a:t>
            </a:r>
            <a:endParaRPr lang="en-US" sz="1900" dirty="0"/>
          </a:p>
          <a:p>
            <a:r>
              <a:rPr lang="en-US" dirty="0"/>
              <a:t>Multiple implementation processes can occur in parallel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85800"/>
            <a:ext cx="548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56" y="685800"/>
            <a:ext cx="548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2214" y="685800"/>
            <a:ext cx="34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+</a:t>
            </a:r>
            <a:endParaRPr lang="en-US" sz="2400" b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35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Multi-Task on Autopilot</a:t>
            </a:r>
            <a:endParaRPr lang="en-US" dirty="0"/>
          </a:p>
        </p:txBody>
      </p:sp>
      <p:pic>
        <p:nvPicPr>
          <p:cNvPr id="9218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40" y="1533767"/>
            <a:ext cx="3432345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 smtClean="0"/>
              <a:t>Email/mobile </a:t>
            </a:r>
            <a:r>
              <a:rPr lang="en-US" sz="1900" dirty="0"/>
              <a:t>integration for all workflow decisions</a:t>
            </a:r>
          </a:p>
          <a:p>
            <a:r>
              <a:rPr lang="en-US" sz="1900" dirty="0"/>
              <a:t>Forms designed &amp; implemented without development</a:t>
            </a:r>
          </a:p>
          <a:p>
            <a:pPr lvl="1"/>
            <a:r>
              <a:rPr lang="en-US" sz="1900" dirty="0"/>
              <a:t>Quickly deployed by business users including validation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62456" y="681606"/>
            <a:ext cx="54864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4128" y="681335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+</a:t>
            </a:r>
            <a:endParaRPr lang="en-US" sz="2400" b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72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Dashboard Deliverables</a:t>
            </a:r>
            <a:endParaRPr lang="en-US" dirty="0"/>
          </a:p>
        </p:txBody>
      </p:sp>
      <p:pic>
        <p:nvPicPr>
          <p:cNvPr id="8" name="Content Placeholder 7"/>
          <p:cNvPicPr preferRelativeResize="0"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1428750"/>
            <a:ext cx="2855796" cy="41544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900" b="1" dirty="0">
                <a:solidFill>
                  <a:srgbClr val="FF9900"/>
                </a:solidFill>
              </a:rPr>
              <a:t>A clean, simple dashboard view delivers: </a:t>
            </a:r>
            <a:endParaRPr lang="en-US" sz="1900" b="1" dirty="0" smtClean="0">
              <a:solidFill>
                <a:srgbClr val="FF9900"/>
              </a:solidFill>
            </a:endParaRPr>
          </a:p>
          <a:p>
            <a:r>
              <a:rPr lang="en-US" sz="1900" dirty="0" smtClean="0">
                <a:solidFill>
                  <a:srgbClr val="000000"/>
                </a:solidFill>
              </a:rPr>
              <a:t>24-7 </a:t>
            </a:r>
            <a:r>
              <a:rPr lang="en-US" sz="1900" dirty="0">
                <a:solidFill>
                  <a:srgbClr val="000000"/>
                </a:solidFill>
              </a:rPr>
              <a:t>access to your customer’s onboarding status &amp; </a:t>
            </a:r>
            <a:r>
              <a:rPr lang="en-US" sz="1900" dirty="0" smtClean="0">
                <a:solidFill>
                  <a:srgbClr val="000000"/>
                </a:solidFill>
              </a:rPr>
              <a:t>progression</a:t>
            </a:r>
            <a:endParaRPr lang="en-US" sz="1900" dirty="0">
              <a:solidFill>
                <a:srgbClr val="717981"/>
              </a:solidFill>
            </a:endParaRPr>
          </a:p>
          <a:p>
            <a:r>
              <a:rPr lang="en-US" sz="1900" dirty="0" smtClean="0">
                <a:solidFill>
                  <a:srgbClr val="000000"/>
                </a:solidFill>
              </a:rPr>
              <a:t>Progress </a:t>
            </a:r>
            <a:r>
              <a:rPr lang="en-US" sz="1900" dirty="0">
                <a:solidFill>
                  <a:srgbClr val="000000"/>
                </a:solidFill>
              </a:rPr>
              <a:t>notifications can be sent internally and to the </a:t>
            </a:r>
            <a:r>
              <a:rPr lang="en-US" sz="1900" dirty="0" smtClean="0">
                <a:solidFill>
                  <a:srgbClr val="000000"/>
                </a:solidFill>
              </a:rPr>
              <a:t>customer</a:t>
            </a:r>
          </a:p>
          <a:p>
            <a:r>
              <a:rPr lang="en-US" sz="1900" dirty="0" smtClean="0">
                <a:solidFill>
                  <a:srgbClr val="000000"/>
                </a:solidFill>
              </a:rPr>
              <a:t>SLA </a:t>
            </a:r>
            <a:r>
              <a:rPr lang="en-US" sz="1900" dirty="0">
                <a:solidFill>
                  <a:srgbClr val="000000"/>
                </a:solidFill>
              </a:rPr>
              <a:t>warning notifications can be sent to operations and Treasury Sales Officers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685810"/>
            <a:ext cx="54864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Treasury Strategies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Commissioned study with TSI in July 2013</a:t>
            </a:r>
          </a:p>
          <a:p>
            <a:r>
              <a:rPr lang="en-US" smtClean="0"/>
              <a:t>Gain a better understanding of the impact of the complexities and inefficiencies related to treasury onboarding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309407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08" y="1596788"/>
            <a:ext cx="2846109" cy="219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169" y="4017714"/>
            <a:ext cx="80243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19 Banks and 20 Corporations responded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Titles </a:t>
            </a:r>
            <a:r>
              <a:rPr lang="en-US" sz="2000" dirty="0">
                <a:latin typeface="+mn-lt"/>
              </a:rPr>
              <a:t>included head of Treasury Management, Implementations, Product Management and Sales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Corporations </a:t>
            </a:r>
            <a:r>
              <a:rPr lang="en-US" sz="2000" dirty="0" smtClean="0">
                <a:latin typeface="+mn-lt"/>
              </a:rPr>
              <a:t>$500M+ in revenue; Banks </a:t>
            </a:r>
            <a:r>
              <a:rPr lang="en-US" sz="2000" dirty="0">
                <a:latin typeface="+mn-lt"/>
              </a:rPr>
              <a:t>$</a:t>
            </a:r>
            <a:r>
              <a:rPr lang="en-US" sz="2000" dirty="0" smtClean="0">
                <a:latin typeface="+mn-lt"/>
              </a:rPr>
              <a:t>5B+ in </a:t>
            </a:r>
            <a:r>
              <a:rPr lang="en-US" sz="2000" dirty="0">
                <a:latin typeface="+mn-lt"/>
              </a:rPr>
              <a:t>assets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Titles </a:t>
            </a:r>
            <a:r>
              <a:rPr lang="en-US" sz="2000" dirty="0">
                <a:latin typeface="+mn-lt"/>
              </a:rPr>
              <a:t>included Treasury Manager, Controller and Treasurer</a:t>
            </a:r>
          </a:p>
        </p:txBody>
      </p:sp>
    </p:spTree>
    <p:extLst>
      <p:ext uri="{BB962C8B-B14F-4D97-AF65-F5344CB8AC3E}">
        <p14:creationId xmlns:p14="http://schemas.microsoft.com/office/powerpoint/2010/main" val="36126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Compliance – Consider it Covered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sz="1900" b="1" dirty="0"/>
          </a:p>
          <a:p>
            <a:pPr algn="ctr">
              <a:buFont typeface="Arial" panose="020B0604020202020204" pitchFamily="34" charset="0"/>
              <a:buChar char="•"/>
              <a:tabLst>
                <a:tab pos="914400" algn="ctr"/>
              </a:tabLst>
            </a:pPr>
            <a:r>
              <a:rPr lang="en-US" sz="1900" b="1" dirty="0" smtClean="0"/>
              <a:t>Reduce</a:t>
            </a:r>
            <a:r>
              <a:rPr lang="en-US" sz="1900" dirty="0" smtClean="0"/>
              <a:t> </a:t>
            </a:r>
            <a:r>
              <a:rPr lang="en-US" sz="1900" dirty="0"/>
              <a:t>audit efforts 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914400" algn="ctr"/>
              </a:tabLst>
            </a:pPr>
            <a:r>
              <a:rPr lang="en-US" sz="1900" b="1" dirty="0"/>
              <a:t>Ensure </a:t>
            </a:r>
            <a:r>
              <a:rPr lang="en-US" sz="1900" dirty="0"/>
              <a:t>all required signatures are </a:t>
            </a:r>
            <a:r>
              <a:rPr lang="en-US" sz="1900" dirty="0" smtClean="0"/>
              <a:t>captured</a:t>
            </a:r>
            <a:endParaRPr lang="en-US" sz="1900" dirty="0"/>
          </a:p>
          <a:p>
            <a:pPr lvl="2" algn="ctr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Safeguard </a:t>
            </a:r>
            <a:r>
              <a:rPr lang="en-US" sz="1900" dirty="0">
                <a:solidFill>
                  <a:schemeClr val="tx1"/>
                </a:solidFill>
              </a:rPr>
              <a:t>appropriate access to sensitive information</a:t>
            </a:r>
            <a:endParaRPr lang="en-US" sz="1900" strike="sngStrike" dirty="0">
              <a:solidFill>
                <a:schemeClr val="tx1"/>
              </a:solidFill>
            </a:endParaRPr>
          </a:p>
          <a:p>
            <a:pPr algn="ctr"/>
            <a:r>
              <a:rPr lang="en-US" sz="1900" b="1" dirty="0"/>
              <a:t>Easily identify </a:t>
            </a:r>
            <a:r>
              <a:rPr lang="en-US" sz="1900" dirty="0"/>
              <a:t>customers who require </a:t>
            </a:r>
            <a:r>
              <a:rPr lang="en-US" sz="1900" dirty="0" smtClean="0"/>
              <a:t>updated agreements</a:t>
            </a:r>
            <a:endParaRPr lang="en-US" sz="1900" dirty="0"/>
          </a:p>
          <a:p>
            <a:pPr algn="ctr"/>
            <a:r>
              <a:rPr lang="en-US" sz="1900" b="1" dirty="0"/>
              <a:t>Automate </a:t>
            </a:r>
            <a:r>
              <a:rPr lang="en-US" sz="1900" dirty="0"/>
              <a:t>the collection/</a:t>
            </a:r>
            <a:r>
              <a:rPr lang="en-US" sz="1900" dirty="0" smtClean="0"/>
              <a:t>review/distribution </a:t>
            </a:r>
            <a:r>
              <a:rPr lang="en-US" sz="1900" dirty="0"/>
              <a:t>processes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685800"/>
            <a:ext cx="54864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76" y="1509823"/>
            <a:ext cx="5784112" cy="18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     </a:t>
            </a:r>
            <a:r>
              <a:rPr lang="en-US" sz="2100" dirty="0" smtClean="0"/>
              <a:t>On-demand Analytics, Improved Communication</a:t>
            </a:r>
            <a:endParaRPr lang="en-US" sz="2100" dirty="0"/>
          </a:p>
        </p:txBody>
      </p:sp>
      <p:pic>
        <p:nvPicPr>
          <p:cNvPr id="5122" name="Picture 2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080" y="1428750"/>
            <a:ext cx="3515266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dirty="0" smtClean="0">
                <a:solidFill>
                  <a:srgbClr val="FF9900"/>
                </a:solidFill>
              </a:rPr>
              <a:t>If problems do occur, surprises won’t</a:t>
            </a:r>
            <a:endParaRPr lang="en-US" sz="1900" b="1" dirty="0">
              <a:solidFill>
                <a:srgbClr val="FF9900"/>
              </a:solidFill>
            </a:endParaRPr>
          </a:p>
          <a:p>
            <a:r>
              <a:rPr lang="en-US" sz="1900" dirty="0" smtClean="0"/>
              <a:t>Identify </a:t>
            </a:r>
            <a:r>
              <a:rPr lang="en-US" sz="1900" dirty="0"/>
              <a:t>potential bottlenecks that may delay the go-live date </a:t>
            </a:r>
          </a:p>
          <a:p>
            <a:r>
              <a:rPr lang="en-US" sz="1900" dirty="0" smtClean="0"/>
              <a:t>Immediately </a:t>
            </a:r>
            <a:r>
              <a:rPr lang="en-US" sz="1900" dirty="0"/>
              <a:t>notify clients and stakeholders of issues</a:t>
            </a:r>
          </a:p>
          <a:p>
            <a:r>
              <a:rPr lang="en-US" sz="1900" dirty="0" smtClean="0"/>
              <a:t>Real-time information empowers clients &amp; stakeholders </a:t>
            </a:r>
            <a:r>
              <a:rPr lang="en-US" sz="1900" dirty="0"/>
              <a:t>to make informed business decisions</a:t>
            </a:r>
          </a:p>
          <a:p>
            <a:r>
              <a:rPr lang="en-US" dirty="0"/>
              <a:t>Exceptions, </a:t>
            </a:r>
            <a:r>
              <a:rPr lang="en-US" dirty="0" smtClean="0"/>
              <a:t>pipeline </a:t>
            </a:r>
            <a:r>
              <a:rPr lang="en-US" dirty="0"/>
              <a:t>&amp; productivity statistics generated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914400"/>
            <a:ext cx="54864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F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Give Satisfaction, Gain Opportunity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D41353-05D4-49C1-B733-0E8FAD8130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146675" y="1463675"/>
            <a:ext cx="3997325" cy="4214813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 smtClean="0">
                <a:solidFill>
                  <a:srgbClr val="FF9900"/>
                </a:solidFill>
              </a:rPr>
              <a:t>Clients are involved &amp; informed</a:t>
            </a:r>
            <a:endParaRPr lang="en-US" sz="1900" dirty="0">
              <a:solidFill>
                <a:srgbClr val="FF99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More </a:t>
            </a:r>
            <a:r>
              <a:rPr lang="en-US" sz="1900" dirty="0"/>
              <a:t>opportunities </a:t>
            </a:r>
            <a:r>
              <a:rPr lang="en-US" sz="1900" dirty="0" smtClean="0"/>
              <a:t>to    cross-sell </a:t>
            </a:r>
            <a:r>
              <a:rPr lang="en-US" sz="1900" dirty="0"/>
              <a:t>develop </a:t>
            </a:r>
            <a:r>
              <a:rPr lang="en-US" sz="1900" dirty="0" smtClean="0"/>
              <a:t>when    Onboarding is:</a:t>
            </a:r>
            <a:endParaRPr lang="en-US" sz="1900" dirty="0"/>
          </a:p>
          <a:p>
            <a:pPr lvl="1"/>
            <a:r>
              <a:rPr lang="en-US" sz="1900" dirty="0" smtClean="0"/>
              <a:t>Easier</a:t>
            </a:r>
          </a:p>
          <a:p>
            <a:pPr lvl="1"/>
            <a:r>
              <a:rPr lang="en-US" sz="1900" dirty="0" smtClean="0"/>
              <a:t>Less work</a:t>
            </a:r>
          </a:p>
          <a:p>
            <a:pPr lvl="1"/>
            <a:r>
              <a:rPr lang="en-US" sz="1900" dirty="0" smtClean="0"/>
              <a:t>Delivered on-time</a:t>
            </a:r>
            <a:endParaRPr lang="en-US" sz="1900" dirty="0"/>
          </a:p>
          <a:p>
            <a:pPr lvl="1"/>
            <a:r>
              <a:rPr lang="en-US" sz="1900" dirty="0" smtClean="0"/>
              <a:t>Revenue is accelerated by up to 35%</a:t>
            </a:r>
            <a:endParaRPr lang="en-US" sz="1900" dirty="0"/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200" y="685800"/>
            <a:ext cx="54864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</a:t>
            </a: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5088" r="4941"/>
          <a:stretch/>
        </p:blipFill>
        <p:spPr bwMode="auto">
          <a:xfrm>
            <a:off x="640080" y="1463040"/>
            <a:ext cx="3429000" cy="372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Treasury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A6923F5-5902-4E5A-8D37-F0C0D0194C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WFS022_PPT_Paperless_05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59" y="1284964"/>
            <a:ext cx="8182008" cy="5028635"/>
          </a:xfrm>
          <a:prstGeom prst="rect">
            <a:avLst/>
          </a:prstGeom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671376" y="4114161"/>
            <a:ext cx="2377440" cy="1961548"/>
          </a:xfrm>
          <a:prstGeom prst="rect">
            <a:avLst/>
          </a:prstGeom>
        </p:spPr>
        <p:txBody>
          <a:bodyPr/>
          <a:lstStyle/>
          <a:p>
            <a:pPr marL="164592" indent="-164592" eaLnBrk="0" hangingPunct="0">
              <a:spcBef>
                <a:spcPts val="600"/>
              </a:spcBef>
              <a:buSzPct val="100000"/>
              <a:buFont typeface="+mj-lt"/>
              <a:buAutoNum type="alphaUcPeriod"/>
              <a:defRPr/>
            </a:pP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CONSUMER RDC: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Scan checks at home with a simplex flatbed scanner or all-in-one print/copy/fax machine.</a:t>
            </a:r>
          </a:p>
          <a:p>
            <a:pPr marL="164592" indent="-164592" eaLnBrk="0" hangingPunct="0">
              <a:spcBef>
                <a:spcPts val="600"/>
              </a:spcBef>
              <a:buSzPct val="100000"/>
              <a:buFont typeface="+mj-lt"/>
              <a:buAutoNum type="alphaUcPeriod"/>
              <a:defRPr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Paperless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Remote signatures via </a:t>
            </a:r>
            <a:r>
              <a:rPr lang="en-US" sz="750" kern="0" dirty="0" err="1" smtClean="0">
                <a:solidFill>
                  <a:srgbClr val="000000"/>
                </a:solidFill>
                <a:latin typeface="Verdana"/>
              </a:rPr>
              <a:t>iPad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 or Web for loans, new accounts, etc. </a:t>
            </a:r>
          </a:p>
          <a:p>
            <a:pPr marL="164592" indent="-164592" eaLnBrk="0" hangingPunct="0">
              <a:spcBef>
                <a:spcPts val="600"/>
              </a:spcBef>
              <a:buSzPct val="100000"/>
              <a:buFont typeface="+mj-lt"/>
              <a:buAutoNum type="alphaUcPeriod"/>
              <a:defRPr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Merchant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Capture payments/deposits from the office with a high-speed MICR scanner, simplex flatbed scanner or all-in-one print/copy/fax machine.</a:t>
            </a:r>
          </a:p>
          <a:p>
            <a:pPr marL="164592" indent="-164592" eaLnBrk="0" hangingPunct="0">
              <a:spcBef>
                <a:spcPts val="600"/>
              </a:spcBef>
              <a:buSzPct val="100000"/>
              <a:buFont typeface="+mj-lt"/>
              <a:buAutoNum type="alphaUcPeriod"/>
              <a:defRPr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Paperless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Remote signatures via </a:t>
            </a:r>
            <a:r>
              <a:rPr lang="en-US" sz="750" kern="0" dirty="0" err="1" smtClean="0">
                <a:solidFill>
                  <a:srgbClr val="000000"/>
                </a:solidFill>
                <a:latin typeface="Verdana"/>
              </a:rPr>
              <a:t>iPad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 or Web for loans, new accounts, treasury, contracts, etc.</a:t>
            </a:r>
          </a:p>
          <a:p>
            <a:pPr marL="164592" indent="-164592" eaLnBrk="0" hangingPunct="0">
              <a:spcBef>
                <a:spcPts val="600"/>
              </a:spcBef>
              <a:buSzPct val="100000"/>
              <a:buFont typeface="+mj-lt"/>
              <a:buAutoNum type="alphaUcPeriod"/>
              <a:defRPr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Mobile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 RDC: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Deposit checks, on-the-go, through camera-equipped smartphones.</a:t>
            </a:r>
          </a:p>
        </p:txBody>
      </p:sp>
      <p:sp>
        <p:nvSpPr>
          <p:cNvPr id="10" name="Content Placeholder 17"/>
          <p:cNvSpPr txBox="1">
            <a:spLocks/>
          </p:cNvSpPr>
          <p:nvPr/>
        </p:nvSpPr>
        <p:spPr bwMode="auto">
          <a:xfrm>
            <a:off x="6124286" y="4114161"/>
            <a:ext cx="237744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11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Human Resources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Apply digital signatures to legal documents/forms and eliminate the need for physical storage. </a:t>
            </a: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11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Finance:</a:t>
            </a:r>
            <a:r>
              <a:rPr lang="en-US" sz="75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Store records digitally and integrate all information for easy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approval and auditing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. </a:t>
            </a: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11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Treasury Management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Apply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electronic signatures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to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agreements online or on a mobile device, then route them and set up forms through workflow for approvals and implementation.</a:t>
            </a:r>
            <a:endParaRPr lang="en-US" sz="750" kern="0" dirty="0">
              <a:solidFill>
                <a:srgbClr val="000000"/>
              </a:solidFill>
              <a:latin typeface="Verdana"/>
            </a:endParaRP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11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Wealth Management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Apply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electronic signatures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to documents while protecting and securing vital records for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immediate availability and automated validation.</a:t>
            </a:r>
            <a:endParaRPr lang="en-US" sz="75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Content Placeholder 17"/>
          <p:cNvSpPr txBox="1">
            <a:spLocks/>
          </p:cNvSpPr>
          <p:nvPr/>
        </p:nvSpPr>
        <p:spPr bwMode="auto">
          <a:xfrm>
            <a:off x="3397830" y="4114161"/>
            <a:ext cx="2509911" cy="19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6"/>
            </a:pP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ATM: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Transactions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without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envelopes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, cash tickets or deposit slips. </a:t>
            </a: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6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Teller &amp; Back Counter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Capture transactions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for </a:t>
            </a:r>
            <a:r>
              <a:rPr lang="en-US" sz="750" dirty="0" smtClean="0">
                <a:solidFill>
                  <a:srgbClr val="000000"/>
                </a:solidFill>
                <a:latin typeface="Verdana"/>
              </a:rPr>
              <a:t>instant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availability/tracking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, while enabling simple balancing </a:t>
            </a:r>
            <a:r>
              <a:rPr lang="en-US" sz="750" kern="0" dirty="0" smtClean="0">
                <a:solidFill>
                  <a:srgbClr val="000000"/>
                </a:solidFill>
                <a:latin typeface="Verdana"/>
              </a:rPr>
              <a:t>centrally </a:t>
            </a:r>
            <a:r>
              <a:rPr lang="en-US" sz="750" kern="0" dirty="0">
                <a:solidFill>
                  <a:srgbClr val="000000"/>
                </a:solidFill>
                <a:latin typeface="Verdana"/>
              </a:rPr>
              <a:t>or at the branch. </a:t>
            </a: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6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Loan and New Accounts Desk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dirty="0">
                <a:solidFill>
                  <a:srgbClr val="000000"/>
                </a:solidFill>
                <a:latin typeface="Verdana"/>
              </a:rPr>
              <a:t>Electronic signatures and </a:t>
            </a:r>
            <a:r>
              <a:rPr lang="en-US" sz="750" dirty="0" smtClean="0">
                <a:solidFill>
                  <a:srgbClr val="000000"/>
                </a:solidFill>
                <a:latin typeface="Verdana"/>
              </a:rPr>
              <a:t>automated capture accelerate business processes.</a:t>
            </a:r>
            <a:endParaRPr lang="en-US" sz="750" dirty="0">
              <a:solidFill>
                <a:srgbClr val="000000"/>
              </a:solidFill>
              <a:latin typeface="Verdana"/>
            </a:endParaRP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6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THROUGHOUT THE Back Office: </a:t>
            </a:r>
            <a:r>
              <a:rPr lang="en-US" sz="750" dirty="0" smtClean="0">
                <a:solidFill>
                  <a:srgbClr val="000000"/>
                </a:solidFill>
                <a:latin typeface="Verdana"/>
              </a:rPr>
              <a:t>Front line automation makes docs available immediately for retrieval while automated business rules reduce manual tasks.</a:t>
            </a:r>
            <a:endParaRPr lang="en-US" sz="750" dirty="0">
              <a:solidFill>
                <a:srgbClr val="000000"/>
              </a:solidFill>
              <a:latin typeface="Verdana"/>
            </a:endParaRPr>
          </a:p>
          <a:p>
            <a:pPr marL="164592" indent="-164592">
              <a:spcBef>
                <a:spcPts val="600"/>
              </a:spcBef>
              <a:buSzPct val="100000"/>
              <a:buFont typeface="+mj-lt"/>
              <a:buAutoNum type="alphaUcPeriod" startAt="6"/>
            </a:pPr>
            <a:r>
              <a:rPr lang="en-US" sz="750" b="1" kern="0" cap="all" dirty="0" smtClean="0">
                <a:solidFill>
                  <a:srgbClr val="000000"/>
                </a:solidFill>
                <a:latin typeface="Verdana"/>
              </a:rPr>
              <a:t>Wire Transfers</a:t>
            </a:r>
            <a:r>
              <a:rPr lang="en-US" sz="750" b="1" kern="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en-US" sz="750" dirty="0" smtClean="0">
                <a:solidFill>
                  <a:srgbClr val="000000"/>
                </a:solidFill>
                <a:latin typeface="Verdana"/>
              </a:rPr>
              <a:t>Approve wires faster and maintain a full audit trail.</a:t>
            </a:r>
            <a:endParaRPr lang="en-US" sz="75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93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WAUSAU Paperless Treasury Discovery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Identify</a:t>
            </a:r>
            <a:r>
              <a:rPr lang="en-US" sz="1800" dirty="0" smtClean="0"/>
              <a:t>:</a:t>
            </a:r>
          </a:p>
          <a:p>
            <a:pPr eaLnBrk="1" hangingPunct="1"/>
            <a:r>
              <a:rPr lang="en-US" sz="1800" dirty="0" smtClean="0"/>
              <a:t>Corporate &amp; departmental goals</a:t>
            </a:r>
          </a:p>
          <a:p>
            <a:pPr eaLnBrk="1" hangingPunct="1"/>
            <a:r>
              <a:rPr lang="en-US" sz="1800" dirty="0" smtClean="0"/>
              <a:t>Potential efficiency gains/process improvement opportunities</a:t>
            </a:r>
          </a:p>
          <a:p>
            <a:pPr eaLnBrk="1" hangingPunct="1"/>
            <a:r>
              <a:rPr lang="en-US" sz="1800" dirty="0" smtClean="0"/>
              <a:t>Duplicate data entry &amp; redundant manual validation steps</a:t>
            </a:r>
          </a:p>
          <a:p>
            <a:pPr eaLnBrk="1" hangingPunct="1"/>
            <a:r>
              <a:rPr lang="en-US" sz="1800" dirty="0" smtClean="0"/>
              <a:t>Paper based float</a:t>
            </a:r>
          </a:p>
          <a:p>
            <a:pPr eaLnBrk="1" hangingPunct="1"/>
            <a:r>
              <a:rPr lang="en-US" sz="1800" dirty="0" smtClean="0"/>
              <a:t>ROI factors</a:t>
            </a:r>
          </a:p>
          <a:p>
            <a:pPr eaLnBrk="1" hangingPunct="1"/>
            <a:r>
              <a:rPr lang="en-US" sz="1800" dirty="0" smtClean="0"/>
              <a:t>Compliance &amp; risk reduction opportunities</a:t>
            </a:r>
          </a:p>
          <a:p>
            <a:pPr eaLnBrk="1" hangingPunct="1"/>
            <a:r>
              <a:rPr lang="en-US" sz="1800" dirty="0" smtClean="0"/>
              <a:t>Visibility concerns</a:t>
            </a:r>
          </a:p>
          <a:p>
            <a:pPr eaLnBrk="1" hangingPunct="1"/>
            <a:endParaRPr lang="en-US" sz="1600" dirty="0" smtClean="0"/>
          </a:p>
          <a:p>
            <a:pPr lvl="1" eaLnBrk="1" hangingPunct="1"/>
            <a:endParaRPr lang="en-US" sz="15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 - $30</a:t>
            </a:r>
            <a:r>
              <a:rPr lang="en-US" dirty="0" smtClean="0"/>
              <a:t>+ Billion Institution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19 </a:t>
            </a:r>
            <a:r>
              <a:rPr lang="en-US" sz="1800" dirty="0"/>
              <a:t>Sales Officers &amp; 4 Regional Officers utilize </a:t>
            </a:r>
            <a:r>
              <a:rPr lang="en-US" sz="1800" dirty="0" err="1"/>
              <a:t>SalesForce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No downstream integration – data requires duplicate entry &amp; opportunity for error</a:t>
            </a:r>
          </a:p>
          <a:p>
            <a:pPr lvl="1"/>
            <a:r>
              <a:rPr lang="en-US" dirty="0"/>
              <a:t>Paper based signature processes for customers requiring “stacks” of paper</a:t>
            </a:r>
          </a:p>
          <a:p>
            <a:r>
              <a:rPr lang="en-US" sz="1800" dirty="0"/>
              <a:t>13 Analysts Averaging 3 Work Orders/Day</a:t>
            </a:r>
          </a:p>
          <a:p>
            <a:pPr lvl="1"/>
            <a:r>
              <a:rPr lang="en-US" dirty="0"/>
              <a:t>Manually validate work order information from sales</a:t>
            </a:r>
          </a:p>
          <a:p>
            <a:pPr lvl="1"/>
            <a:r>
              <a:rPr lang="en-US" dirty="0"/>
              <a:t>Manually create application to collect remaining information</a:t>
            </a:r>
          </a:p>
          <a:p>
            <a:pPr lvl="1"/>
            <a:r>
              <a:rPr lang="en-US" dirty="0"/>
              <a:t>Manually tracking processes via Excel spreadsheets</a:t>
            </a:r>
          </a:p>
          <a:p>
            <a:r>
              <a:rPr lang="en-US" dirty="0"/>
              <a:t>Documents are printed 2-3 times throughout the process</a:t>
            </a:r>
          </a:p>
          <a:p>
            <a:r>
              <a:rPr lang="en-US" dirty="0"/>
              <a:t>Difficulty finding order status, requires calls or emails</a:t>
            </a:r>
          </a:p>
          <a:p>
            <a:r>
              <a:rPr lang="en-US" dirty="0"/>
              <a:t>Audit processes require manual review of documentation</a:t>
            </a:r>
          </a:p>
          <a:p>
            <a:pPr lvl="7"/>
            <a:endParaRPr lang="en-US" sz="1700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A0B94F-3790-4EE8-B82A-BB0F7E1CE134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Anticipated Results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1900" b="1" dirty="0" smtClean="0"/>
              <a:t>75% reduction</a:t>
            </a:r>
            <a:r>
              <a:rPr lang="en-US" sz="1900" dirty="0" smtClean="0"/>
              <a:t> in paper generation &amp; associated lease expenses</a:t>
            </a:r>
          </a:p>
          <a:p>
            <a:pPr lvl="1"/>
            <a:r>
              <a:rPr lang="en-US" dirty="0"/>
              <a:t>Average cost of 3.5 cents/page, 30 pages/order </a:t>
            </a:r>
            <a:r>
              <a:rPr lang="en-US" sz="1800" b="1" dirty="0"/>
              <a:t>80% reduction </a:t>
            </a:r>
            <a:r>
              <a:rPr lang="en-US" dirty="0"/>
              <a:t>in scanning &amp; indexing activities for Synergy</a:t>
            </a:r>
          </a:p>
          <a:p>
            <a:pPr lvl="1"/>
            <a:r>
              <a:rPr lang="en-US" dirty="0"/>
              <a:t>Electronic document import</a:t>
            </a:r>
          </a:p>
          <a:p>
            <a:pPr eaLnBrk="1" hangingPunct="1"/>
            <a:r>
              <a:rPr lang="en-US" b="1" dirty="0" smtClean="0"/>
              <a:t>Overall Onboarding process improvement of 35% </a:t>
            </a:r>
          </a:p>
          <a:p>
            <a:pPr lvl="1" eaLnBrk="1" hangingPunct="1"/>
            <a:r>
              <a:rPr lang="en-US" dirty="0"/>
              <a:t>Direct time to revenue improvement</a:t>
            </a:r>
          </a:p>
          <a:p>
            <a:pPr lvl="1" eaLnBrk="1" hangingPunct="1"/>
            <a:r>
              <a:rPr lang="en-US" dirty="0"/>
              <a:t>TMSA efficiency gains of 30% </a:t>
            </a:r>
          </a:p>
          <a:p>
            <a:pPr lvl="2" eaLnBrk="1" hangingPunct="1"/>
            <a:r>
              <a:rPr lang="en-US" dirty="0" smtClean="0"/>
              <a:t>13 FTEs @ $16/hour ~ $120,000/year</a:t>
            </a:r>
          </a:p>
          <a:p>
            <a:pPr eaLnBrk="1" hangingPunct="1"/>
            <a:r>
              <a:rPr lang="en-US" b="1" dirty="0" smtClean="0"/>
              <a:t>50% reduction </a:t>
            </a:r>
            <a:r>
              <a:rPr lang="en-US" dirty="0" smtClean="0"/>
              <a:t>in manual audit activities</a:t>
            </a:r>
          </a:p>
          <a:p>
            <a:pPr lvl="1" eaLnBrk="1" hangingPunct="1"/>
            <a:r>
              <a:rPr lang="en-US" dirty="0" smtClean="0"/>
              <a:t>Required documentation exists?</a:t>
            </a:r>
          </a:p>
          <a:p>
            <a:pPr lvl="1" eaLnBrk="1" hangingPunct="1"/>
            <a:r>
              <a:rPr lang="en-US" dirty="0" smtClean="0"/>
              <a:t>Customer signatures on file?</a:t>
            </a:r>
          </a:p>
          <a:p>
            <a:pPr lvl="1" eaLnBrk="1" hangingPunct="1"/>
            <a:r>
              <a:rPr lang="en-US" dirty="0" smtClean="0"/>
              <a:t>Identification of agreements that require modifications/new signatures</a:t>
            </a:r>
          </a:p>
          <a:p>
            <a:pPr lvl="1" eaLnBrk="1" hangingPunct="1"/>
            <a:r>
              <a:rPr lang="en-US" dirty="0" smtClean="0"/>
              <a:t>Document preparation/collection activities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7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Implementation Approach/Timeline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1600" dirty="0" smtClean="0"/>
              <a:t>Detailed Project Discovery/Scope Definition: 3-4 Weeks</a:t>
            </a:r>
          </a:p>
          <a:p>
            <a:pPr lvl="1" eaLnBrk="1" hangingPunct="1"/>
            <a:r>
              <a:rPr lang="en-US" sz="1200" dirty="0" smtClean="0"/>
              <a:t>Customer Requirements Document</a:t>
            </a:r>
          </a:p>
          <a:p>
            <a:pPr lvl="1" eaLnBrk="1" hangingPunct="1"/>
            <a:r>
              <a:rPr lang="en-US" sz="1200" dirty="0" smtClean="0"/>
              <a:t>Customer Training; System Administration &amp; Workflow</a:t>
            </a:r>
          </a:p>
          <a:p>
            <a:pPr eaLnBrk="1" hangingPunct="1"/>
            <a:r>
              <a:rPr lang="en-US" sz="1600" dirty="0" smtClean="0"/>
              <a:t>Integration Customization: 3-4 Weeks</a:t>
            </a:r>
          </a:p>
          <a:p>
            <a:pPr lvl="1" eaLnBrk="1" hangingPunct="1"/>
            <a:r>
              <a:rPr lang="en-US" sz="1200" dirty="0" smtClean="0"/>
              <a:t>CRM Data Lookup</a:t>
            </a:r>
          </a:p>
          <a:p>
            <a:pPr lvl="1" eaLnBrk="1" hangingPunct="1"/>
            <a:r>
              <a:rPr lang="en-US" sz="1200" dirty="0" smtClean="0"/>
              <a:t>Enterprise Content Management Solution Export</a:t>
            </a:r>
          </a:p>
          <a:p>
            <a:pPr lvl="1" eaLnBrk="1" hangingPunct="1"/>
            <a:r>
              <a:rPr lang="en-US" sz="1200" dirty="0" smtClean="0"/>
              <a:t>Product Setup Formats</a:t>
            </a:r>
          </a:p>
          <a:p>
            <a:pPr eaLnBrk="1" hangingPunct="1"/>
            <a:r>
              <a:rPr lang="en-US" sz="1600" dirty="0" smtClean="0"/>
              <a:t>Solution Configuration: 4-6 Weeks</a:t>
            </a:r>
          </a:p>
          <a:p>
            <a:pPr lvl="1" eaLnBrk="1" hangingPunct="1"/>
            <a:r>
              <a:rPr lang="en-US" sz="1200" dirty="0" smtClean="0"/>
              <a:t>WAUSAU Testing</a:t>
            </a:r>
          </a:p>
          <a:p>
            <a:pPr eaLnBrk="1" hangingPunct="1"/>
            <a:r>
              <a:rPr lang="en-US" sz="1600" dirty="0" smtClean="0"/>
              <a:t>User Acceptance Testing: 2-4 Weeks</a:t>
            </a:r>
          </a:p>
          <a:p>
            <a:pPr lvl="1" eaLnBrk="1" hangingPunct="1"/>
            <a:r>
              <a:rPr lang="en-US" sz="1200" dirty="0" smtClean="0"/>
              <a:t>System Admin &amp; End User Training</a:t>
            </a:r>
          </a:p>
          <a:p>
            <a:pPr lvl="2" eaLnBrk="1" hangingPunct="1"/>
            <a:r>
              <a:rPr lang="en-US" sz="1100" dirty="0" smtClean="0"/>
              <a:t>Train the Trainer Training</a:t>
            </a:r>
          </a:p>
          <a:p>
            <a:pPr lvl="1" eaLnBrk="1" hangingPunct="1"/>
            <a:r>
              <a:rPr lang="en-US" sz="1200" dirty="0" smtClean="0"/>
              <a:t>Solution Feedback &amp; Modification</a:t>
            </a:r>
          </a:p>
          <a:p>
            <a:pPr eaLnBrk="1" hangingPunct="1"/>
            <a:r>
              <a:rPr lang="en-US" sz="1600" dirty="0" smtClean="0"/>
              <a:t>Initial User Group Go Live</a:t>
            </a:r>
          </a:p>
          <a:p>
            <a:pPr eaLnBrk="1" hangingPunct="1"/>
            <a:r>
              <a:rPr lang="en-US" sz="1600" dirty="0" smtClean="0"/>
              <a:t>Full Rollout</a:t>
            </a:r>
          </a:p>
          <a:p>
            <a:pPr eaLnBrk="1" hangingPunct="1"/>
            <a:r>
              <a:rPr lang="en-US" sz="1600" dirty="0" smtClean="0"/>
              <a:t>3-6 Month Project Review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400" dirty="0" smtClean="0"/>
          </a:p>
          <a:p>
            <a:pPr lvl="7"/>
            <a:endParaRPr lang="en-US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Questions?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765494-F247-4E4D-9BEE-377B874926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AFPA Summit • June 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" descr="C:\Users\jgarvin\AppData\Local\Microsoft\Windows\Temporary Internet Files\Content.IE5\BN5QD6P6\MC900434859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96819" y="2189190"/>
            <a:ext cx="2846597" cy="2846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1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S027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7A40022-94F5-4A96-995E-C187935EF3A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Satisfaction With TM Onboarding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5306" y="1948576"/>
            <a:ext cx="4038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How satisfied </a:t>
            </a:r>
            <a:r>
              <a:rPr lang="en-US" sz="1600" i="1" dirty="0"/>
              <a:t>a</a:t>
            </a:r>
            <a:r>
              <a:rPr lang="en-US" sz="1600" i="1" dirty="0" smtClean="0"/>
              <a:t>re </a:t>
            </a:r>
            <a:r>
              <a:rPr lang="en-US" sz="1600" i="1" dirty="0"/>
              <a:t>y</a:t>
            </a:r>
            <a:r>
              <a:rPr lang="en-US" sz="1600" i="1" dirty="0" smtClean="0"/>
              <a:t>ou with </a:t>
            </a:r>
            <a:r>
              <a:rPr lang="en-US" sz="1600" i="1" dirty="0"/>
              <a:t>the </a:t>
            </a:r>
            <a:r>
              <a:rPr lang="en-US" sz="1600" i="1" dirty="0" smtClean="0"/>
              <a:t>time it takes your bank to implement a new service?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936717"/>
              </p:ext>
            </p:extLst>
          </p:nvPr>
        </p:nvGraphicFramePr>
        <p:xfrm>
          <a:off x="583203" y="2828259"/>
          <a:ext cx="5158377" cy="361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833" y="1209658"/>
            <a:ext cx="821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Corporations feel there’s room for improvement in their bank’s TM Onboarding process.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7395" y="2732567"/>
            <a:ext cx="2913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Small corporations are less satisfied with the time it takes to implement a new service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 more complex the service, the less satisfied corporations are with the process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312" y="5688934"/>
            <a:ext cx="44231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  Corporations ($2B+)             Corporations ($100M - $2B)</a:t>
            </a:r>
            <a:endParaRPr lang="en-US" sz="11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090" y="6125497"/>
            <a:ext cx="495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 = Very Satisfied  1= Very Dissatisfied)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 Also See Opportunity to </a:t>
            </a:r>
            <a:br>
              <a:rPr lang="en-US" dirty="0" smtClean="0"/>
            </a:br>
            <a:r>
              <a:rPr lang="en-US" dirty="0" smtClean="0"/>
              <a:t>Streamline and the Rewards are Great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half" idx="1"/>
          </p:nvPr>
        </p:nvSpPr>
        <p:spPr>
          <a:xfrm>
            <a:off x="457198" y="1927589"/>
            <a:ext cx="4911487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Is there opportunity to accelerate revenue by shortening implementation cycle time?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57268"/>
              </p:ext>
            </p:extLst>
          </p:nvPr>
        </p:nvGraphicFramePr>
        <p:xfrm>
          <a:off x="584789" y="2806995"/>
          <a:ext cx="5029202" cy="368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198" y="1129271"/>
            <a:ext cx="821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90% of banks believe there is opportunity to accelerate revenue by shortening implementation cycle time.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1453" y="6196377"/>
            <a:ext cx="3875847" cy="256854"/>
            <a:chOff x="1132088" y="6177514"/>
            <a:chExt cx="3875847" cy="256854"/>
          </a:xfrm>
        </p:grpSpPr>
        <p:sp>
          <p:nvSpPr>
            <p:cNvPr id="3" name="Rectangle 2"/>
            <p:cNvSpPr/>
            <p:nvPr/>
          </p:nvSpPr>
          <p:spPr>
            <a:xfrm>
              <a:off x="1711842" y="6230679"/>
              <a:ext cx="2862064" cy="191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2088" y="6188147"/>
              <a:ext cx="20107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Banks (Assets $5B - $100B)     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1645" y="6177514"/>
              <a:ext cx="19062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Banks (Assets $100B+)</a:t>
              </a: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 Also See Opportunity to </a:t>
            </a:r>
            <a:br>
              <a:rPr lang="en-US" dirty="0" smtClean="0"/>
            </a:br>
            <a:r>
              <a:rPr lang="en-US" dirty="0" smtClean="0"/>
              <a:t>Streamline and the Rewards are Great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449078" y="2574222"/>
            <a:ext cx="8229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Will improving the implementation process free up your sales force to generate more sales?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833" y="1350335"/>
            <a:ext cx="821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If the implementation process is shortened, almost 70% of banks believe it would free up their sales force to generate more sales.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050063"/>
              </p:ext>
            </p:extLst>
          </p:nvPr>
        </p:nvGraphicFramePr>
        <p:xfrm>
          <a:off x="637953" y="3242931"/>
          <a:ext cx="5124894" cy="299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7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Currently, the Onboarding Process</a:t>
            </a:r>
            <a:br>
              <a:rPr lang="en-US" dirty="0" smtClean="0"/>
            </a:br>
            <a:r>
              <a:rPr lang="en-US" dirty="0" smtClean="0"/>
              <a:t>is Often Painful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Lack of clear view into implementation status</a:t>
            </a:r>
          </a:p>
          <a:p>
            <a:r>
              <a:rPr lang="en-US" dirty="0" smtClean="0"/>
              <a:t>Poor communication with bank</a:t>
            </a:r>
          </a:p>
          <a:p>
            <a:r>
              <a:rPr lang="en-US" dirty="0" smtClean="0"/>
              <a:t>Too many paper forms</a:t>
            </a:r>
          </a:p>
          <a:p>
            <a:r>
              <a:rPr lang="en-US" dirty="0" smtClean="0"/>
              <a:t>Implementation process too lengthy</a:t>
            </a:r>
          </a:p>
          <a:p>
            <a:r>
              <a:rPr lang="en-US" dirty="0" smtClean="0"/>
              <a:t>Redundant information requested by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D41353-05D4-49C1-B733-0E8FAD8130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832" y="1239026"/>
            <a:ext cx="821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Corporations are experiencing pain in every area listed below more than ½ the time: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5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Services Hurt the Most?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09579"/>
              </p:ext>
            </p:extLst>
          </p:nvPr>
        </p:nvGraphicFramePr>
        <p:xfrm>
          <a:off x="515986" y="2363895"/>
          <a:ext cx="8229600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4765494-F247-4E4D-9BEE-377B874926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732" y="1938751"/>
            <a:ext cx="8137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+mn-lt"/>
              </a:rPr>
              <a:t>Q: </a:t>
            </a:r>
            <a:r>
              <a:rPr lang="en-US" sz="1600" i="1" dirty="0" smtClean="0">
                <a:latin typeface="+mn-lt"/>
              </a:rPr>
              <a:t>Which services are the most painful to implement?</a:t>
            </a:r>
            <a:endParaRPr lang="en-US" sz="1600" i="1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9732" y="942868"/>
            <a:ext cx="821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Retail and Wholesale Lockbox solutions are most painful to implement. They generally have the longest implementation times.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0813" y="6190148"/>
            <a:ext cx="495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(Scale: </a:t>
            </a:r>
            <a:r>
              <a:rPr lang="en-US" sz="1100" dirty="0" smtClean="0">
                <a:latin typeface="+mn-lt"/>
              </a:rPr>
              <a:t>5 = </a:t>
            </a:r>
            <a:r>
              <a:rPr lang="en-US" sz="1100" dirty="0">
                <a:latin typeface="+mn-lt"/>
              </a:rPr>
              <a:t>V</a:t>
            </a:r>
            <a:r>
              <a:rPr lang="en-US" sz="1100" dirty="0" smtClean="0">
                <a:latin typeface="+mn-lt"/>
              </a:rPr>
              <a:t>ery Painful / Difficult 1 = Little Pain)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9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 Blame Their Pain on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66" y="1880910"/>
            <a:ext cx="8229600" cy="41544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Q: </a:t>
            </a:r>
            <a:r>
              <a:rPr lang="en-US" sz="1600" i="1" dirty="0" smtClean="0"/>
              <a:t>Describe your greatest implementation pain points.</a:t>
            </a:r>
            <a:endParaRPr lang="en-US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D41353-05D4-49C1-B733-0E8FAD8130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AFPA Summit • June 2014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04430"/>
              </p:ext>
            </p:extLst>
          </p:nvPr>
        </p:nvGraphicFramePr>
        <p:xfrm>
          <a:off x="630112" y="2323798"/>
          <a:ext cx="7951385" cy="391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83" y="295759"/>
            <a:ext cx="1108295" cy="6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732" y="1060861"/>
            <a:ext cx="821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6F912F"/>
                </a:solidFill>
                <a:latin typeface="+mn-lt"/>
              </a:rPr>
              <a:t>Corporations say their greatest pain points derive from bank deficiencies rather than internal issues.</a:t>
            </a:r>
            <a:endParaRPr lang="en-US" sz="2000" b="1" dirty="0">
              <a:solidFill>
                <a:srgbClr val="6F912F"/>
              </a:solidFill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USAU_2014_Slide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17981"/>
      </a:lt2>
      <a:accent1>
        <a:srgbClr val="F4C031"/>
      </a:accent1>
      <a:accent2>
        <a:srgbClr val="D77E38"/>
      </a:accent2>
      <a:accent3>
        <a:srgbClr val="7EB3B6"/>
      </a:accent3>
      <a:accent4>
        <a:srgbClr val="6C8398"/>
      </a:accent4>
      <a:accent5>
        <a:srgbClr val="A8BB50"/>
      </a:accent5>
      <a:accent6>
        <a:srgbClr val="B5A991"/>
      </a:accent6>
      <a:hlink>
        <a:srgbClr val="7EB3B6"/>
      </a:hlink>
      <a:folHlink>
        <a:srgbClr val="6C8398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717981"/>
        </a:lt2>
        <a:accent1>
          <a:srgbClr val="F4C031"/>
        </a:accent1>
        <a:accent2>
          <a:srgbClr val="D77E38"/>
        </a:accent2>
        <a:accent3>
          <a:srgbClr val="FFFFFF"/>
        </a:accent3>
        <a:accent4>
          <a:srgbClr val="000000"/>
        </a:accent4>
        <a:accent5>
          <a:srgbClr val="F8DCAD"/>
        </a:accent5>
        <a:accent6>
          <a:srgbClr val="C37232"/>
        </a:accent6>
        <a:hlink>
          <a:srgbClr val="7EB3B6"/>
        </a:hlink>
        <a:folHlink>
          <a:srgbClr val="6C83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mments_x002d_Desc xmlns="29d6f1b9-e05f-4f2b-9c02-daf399ccda1c">Use this template for all new PowerPoint Presentations.</Comments_x002d_Desc>
    <_dlc_DocId xmlns="e53770d8-c1dd-499d-bd1d-02bde496494f">HSD4PXM4XSCN-505-346</_dlc_DocId>
    <_dlc_DocIdUrl xmlns="e53770d8-c1dd-499d-bd1d-02bde496494f">
      <Url>http://www.wausaufs.net/SiteDirectory/Sales/_layouts/15/DocIdRedir.aspx?ID=HSD4PXM4XSCN-505-346</Url>
      <Description>HSD4PXM4XSCN-505-346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0BC2801044244B9121E7F1B348D62" ma:contentTypeVersion="1" ma:contentTypeDescription="Create a new document." ma:contentTypeScope="" ma:versionID="f61582028939c916ae83acbc75dde3dc">
  <xsd:schema xmlns:xsd="http://www.w3.org/2001/XMLSchema" xmlns:xs="http://www.w3.org/2001/XMLSchema" xmlns:p="http://schemas.microsoft.com/office/2006/metadata/properties" xmlns:ns2="29d6f1b9-e05f-4f2b-9c02-daf399ccda1c" xmlns:ns3="e53770d8-c1dd-499d-bd1d-02bde496494f" targetNamespace="http://schemas.microsoft.com/office/2006/metadata/properties" ma:root="true" ma:fieldsID="51fbf02fd1480b6a832b074f75236178" ns2:_="" ns3:_="">
    <xsd:import namespace="29d6f1b9-e05f-4f2b-9c02-daf399ccda1c"/>
    <xsd:import namespace="e53770d8-c1dd-499d-bd1d-02bde496494f"/>
    <xsd:element name="properties">
      <xsd:complexType>
        <xsd:sequence>
          <xsd:element name="documentManagement">
            <xsd:complexType>
              <xsd:all>
                <xsd:element ref="ns2:Comments_x002d_Desc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6f1b9-e05f-4f2b-9c02-daf399ccda1c" elementFormDefault="qualified">
    <xsd:import namespace="http://schemas.microsoft.com/office/2006/documentManagement/types"/>
    <xsd:import namespace="http://schemas.microsoft.com/office/infopath/2007/PartnerControls"/>
    <xsd:element name="Comments_x002d_Desc" ma:index="8" nillable="true" ma:displayName="File Comments" ma:internalName="Comments_x002d_Desc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770d8-c1dd-499d-bd1d-02bde496494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95267-A447-4F42-BD97-BD1A454FBF4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7321E4-043A-45DA-89D6-9A6C9DCBE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0ACB2-AC84-4645-8E70-B60315764AC1}">
  <ds:schemaRefs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e53770d8-c1dd-499d-bd1d-02bde496494f"/>
    <ds:schemaRef ds:uri="29d6f1b9-e05f-4f2b-9c02-daf399ccda1c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4BF5D7C-01ED-4277-AC2F-415356E82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6f1b9-e05f-4f2b-9c02-daf399ccda1c"/>
    <ds:schemaRef ds:uri="e53770d8-c1dd-499d-bd1d-02bde4964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WFS_TEMP_TEMP_2007_052010</Template>
  <TotalTime>21240</TotalTime>
  <Words>2783</Words>
  <Application>Microsoft Office PowerPoint</Application>
  <PresentationFormat>On-screen Show (4:3)</PresentationFormat>
  <Paragraphs>385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WAUSAU_2014_Slide_Template</vt:lpstr>
      <vt:lpstr>Treasury Onboarding Survey Results</vt:lpstr>
      <vt:lpstr>Agenda</vt:lpstr>
      <vt:lpstr>Treasury Strategies Survey</vt:lpstr>
      <vt:lpstr>Satisfaction With TM Onboarding</vt:lpstr>
      <vt:lpstr>Banks Also See Opportunity to  Streamline and the Rewards are Great</vt:lpstr>
      <vt:lpstr>Banks Also See Opportunity to  Streamline and the Rewards are Great</vt:lpstr>
      <vt:lpstr>Currently, the Onboarding Process is Often Painful</vt:lpstr>
      <vt:lpstr>Which Services Hurt the Most?</vt:lpstr>
      <vt:lpstr>Corporations Blame Their Pain on Banks</vt:lpstr>
      <vt:lpstr>Paper is the Greatest Challenge</vt:lpstr>
      <vt:lpstr>Banks Need Help Managing/Gathering Documents</vt:lpstr>
      <vt:lpstr>Better Communication is Necessary</vt:lpstr>
      <vt:lpstr>How Can Satisfaction Be Improved?</vt:lpstr>
      <vt:lpstr>Implementation Affects Future Business</vt:lpstr>
      <vt:lpstr>What’s Missing in Banks’ Technology?</vt:lpstr>
      <vt:lpstr>Corporations are Receptive to  New Technology</vt:lpstr>
      <vt:lpstr>Are Banks As Receptive to  Technology as Their Customers?</vt:lpstr>
      <vt:lpstr>Most Valuable Solution Components</vt:lpstr>
      <vt:lpstr>What’s Most Important to Banks When Purchasing an Onboarding Solution?</vt:lpstr>
      <vt:lpstr>What Corporations Are Saying</vt:lpstr>
      <vt:lpstr>Key Takeaways – Bank Survey</vt:lpstr>
      <vt:lpstr>Key Takeways – Corporation Survey</vt:lpstr>
      <vt:lpstr>What should Paperless Look like?</vt:lpstr>
      <vt:lpstr>                       The Sales Meeting: New Client, Automated Onboarding</vt:lpstr>
      <vt:lpstr>            The Sales Meeting: New Client, Automated Onboarding</vt:lpstr>
      <vt:lpstr>     The Sales Meeting: Easier for Existing Clients</vt:lpstr>
      <vt:lpstr>              Multi-Task on Autopilot </vt:lpstr>
      <vt:lpstr>              Multi-Task on Autopilot</vt:lpstr>
      <vt:lpstr>     Dashboard Deliverables</vt:lpstr>
      <vt:lpstr>     Compliance – Consider it Covered</vt:lpstr>
      <vt:lpstr>     On-demand Analytics, Improved Communication</vt:lpstr>
      <vt:lpstr>     Give Satisfaction, Gain Opportunity</vt:lpstr>
      <vt:lpstr>Beyond Treasury</vt:lpstr>
      <vt:lpstr>WAUSAU Paperless Treasury Discovery</vt:lpstr>
      <vt:lpstr>Case Study - $30+ Billion Institution</vt:lpstr>
      <vt:lpstr>Anticipated Results</vt:lpstr>
      <vt:lpstr>Implementation Approach/Timeline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 Deck, PowerPoint</dc:title>
  <dc:creator>freelance</dc:creator>
  <cp:lastModifiedBy>Jamie Mangels</cp:lastModifiedBy>
  <cp:revision>567</cp:revision>
  <cp:lastPrinted>2012-07-23T20:57:18Z</cp:lastPrinted>
  <dcterms:created xsi:type="dcterms:W3CDTF">2010-07-04T19:00:23Z</dcterms:created>
  <dcterms:modified xsi:type="dcterms:W3CDTF">2014-06-09T12:35:28Z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7925383</vt:lpwstr>
  </property>
  <property fmtid="{D5CDD505-2E9C-101B-9397-08002B2CF9AE}" pid="3" name="NXPowerLiteSettings">
    <vt:lpwstr>B64006B004C800</vt:lpwstr>
  </property>
  <property fmtid="{D5CDD505-2E9C-101B-9397-08002B2CF9AE}" pid="4" name="NXPowerLiteVersion">
    <vt:lpwstr>D4.2.3</vt:lpwstr>
  </property>
  <property fmtid="{D5CDD505-2E9C-101B-9397-08002B2CF9AE}" pid="5" name="ContentTypeId">
    <vt:lpwstr>0x010100AE90BC2801044244B9121E7F1B348D62</vt:lpwstr>
  </property>
  <property fmtid="{D5CDD505-2E9C-101B-9397-08002B2CF9AE}" pid="6" name="_dlc_DocIdItemGuid">
    <vt:lpwstr>efa212e5-536d-4682-8ebd-ee106fd46ad4</vt:lpwstr>
  </property>
</Properties>
</file>