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notesSlides/notesSlide15.xml" ContentType="application/vnd.openxmlformats-officedocument.presentationml.notesSlide+xml"/>
  <Override PartName="/ppt/media/image36.jpg" ContentType="image/gif"/>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8"/>
  </p:notesMasterIdLst>
  <p:sldIdLst>
    <p:sldId id="256" r:id="rId2"/>
    <p:sldId id="273" r:id="rId3"/>
    <p:sldId id="277" r:id="rId4"/>
    <p:sldId id="281" r:id="rId5"/>
    <p:sldId id="278" r:id="rId6"/>
    <p:sldId id="280" r:id="rId7"/>
    <p:sldId id="263" r:id="rId8"/>
    <p:sldId id="259" r:id="rId9"/>
    <p:sldId id="285" r:id="rId10"/>
    <p:sldId id="276" r:id="rId11"/>
    <p:sldId id="260" r:id="rId12"/>
    <p:sldId id="261" r:id="rId13"/>
    <p:sldId id="262" r:id="rId14"/>
    <p:sldId id="293" r:id="rId15"/>
    <p:sldId id="290" r:id="rId16"/>
    <p:sldId id="288" r:id="rId17"/>
  </p:sldIdLst>
  <p:sldSz cx="10058400" cy="7772400"/>
  <p:notesSz cx="7010400" cy="9296400"/>
  <p:custDataLst>
    <p:tags r:id="rId19"/>
  </p:custDataLst>
  <p:defaultTextStyle>
    <a:defPPr>
      <a:defRPr lang="fr-FR"/>
    </a:defPPr>
    <a:lvl1pPr marL="0" algn="l" defTabSz="914400" rtl="0" eaLnBrk="1" latinLnBrk="0" hangingPunct="1">
      <a:defRPr lang="en-US" sz="1100" kern="1200">
        <a:solidFill>
          <a:schemeClr val="tx1"/>
        </a:solidFill>
        <a:latin typeface="+mn-lt"/>
        <a:ea typeface="+mn-ea"/>
        <a:cs typeface="+mn-cs"/>
      </a:defRPr>
    </a:lvl1pPr>
    <a:lvl2pPr marL="457200" algn="l" defTabSz="914400" rtl="0" eaLnBrk="1" latinLnBrk="0" hangingPunct="1">
      <a:defRPr lang="en-US" sz="1100" kern="1200">
        <a:solidFill>
          <a:schemeClr val="tx1"/>
        </a:solidFill>
        <a:latin typeface="+mn-lt"/>
        <a:ea typeface="+mn-ea"/>
        <a:cs typeface="+mn-cs"/>
      </a:defRPr>
    </a:lvl2pPr>
    <a:lvl3pPr marL="914400" algn="l" defTabSz="914400" rtl="0" eaLnBrk="1" latinLnBrk="0" hangingPunct="1">
      <a:defRPr lang="en-US" sz="1100" kern="1200">
        <a:solidFill>
          <a:schemeClr val="tx1"/>
        </a:solidFill>
        <a:latin typeface="+mn-lt"/>
        <a:ea typeface="+mn-ea"/>
        <a:cs typeface="+mn-cs"/>
      </a:defRPr>
    </a:lvl3pPr>
    <a:lvl4pPr marL="1371600" algn="l" defTabSz="914400" rtl="0" eaLnBrk="1" latinLnBrk="0" hangingPunct="1">
      <a:defRPr lang="en-US" sz="1100" kern="1200">
        <a:solidFill>
          <a:schemeClr val="tx1"/>
        </a:solidFill>
        <a:latin typeface="+mn-lt"/>
        <a:ea typeface="+mn-ea"/>
        <a:cs typeface="+mn-cs"/>
      </a:defRPr>
    </a:lvl4pPr>
    <a:lvl5pPr marL="1828800" algn="l" defTabSz="914400" rtl="0" eaLnBrk="1" latinLnBrk="0" hangingPunct="1">
      <a:defRPr lang="en-US"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7BC"/>
    <a:srgbClr val="3E3E40"/>
    <a:srgbClr val="E6E6E6"/>
    <a:srgbClr val="E2E2E2"/>
    <a:srgbClr val="EFD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2774" autoAdjust="0"/>
  </p:normalViewPr>
  <p:slideViewPr>
    <p:cSldViewPr>
      <p:cViewPr varScale="1">
        <p:scale>
          <a:sx n="72" d="100"/>
          <a:sy n="72" d="100"/>
        </p:scale>
        <p:origin x="-1742" y="-96"/>
      </p:cViewPr>
      <p:guideLst>
        <p:guide orient="horz" pos="1151"/>
        <p:guide orient="horz" pos="2304"/>
        <p:guide orient="horz" pos="2736"/>
        <p:guide orient="horz" pos="3888"/>
        <p:guide orient="horz" pos="4320"/>
        <p:guide pos="768"/>
        <p:guide pos="3264"/>
        <p:guide pos="3362"/>
        <p:guide pos="5855"/>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3310073029226E-2"/>
          <c:y val="0.1"/>
          <c:w val="0.56753184495631592"/>
          <c:h val="0.72131914367155769"/>
        </c:manualLayout>
      </c:layout>
      <c:lineChart>
        <c:grouping val="standard"/>
        <c:varyColors val="0"/>
        <c:ser>
          <c:idx val="0"/>
          <c:order val="0"/>
          <c:tx>
            <c:strRef>
              <c:f>Sheet1!$A$2</c:f>
              <c:strCache>
                <c:ptCount val="1"/>
                <c:pt idx="0">
                  <c:v>Credit, Debit, and Prepaid Cards</c:v>
                </c:pt>
              </c:strCache>
            </c:strRef>
          </c:tx>
          <c:spPr>
            <a:ln w="25400">
              <a:solidFill>
                <a:schemeClr val="bg2"/>
              </a:solidFill>
            </a:ln>
          </c:spPr>
          <c:marker>
            <c:spPr>
              <a:solidFill>
                <a:schemeClr val="bg2"/>
              </a:solidFill>
            </c:spPr>
          </c:marker>
          <c:dLbls>
            <c:dLbl>
              <c:idx val="0"/>
              <c:layout>
                <c:manualLayout>
                  <c:x val="-7.5801677338554252E-2"/>
                  <c:y val="3.8981107246921706E-2"/>
                </c:manualLayout>
              </c:layout>
              <c:showLegendKey val="0"/>
              <c:showVal val="1"/>
              <c:showCatName val="0"/>
              <c:showSerName val="0"/>
              <c:showPercent val="0"/>
              <c:showBubbleSize val="0"/>
            </c:dLbl>
            <c:dLbl>
              <c:idx val="1"/>
              <c:delete val="1"/>
            </c:dLbl>
            <c:dLbl>
              <c:idx val="2"/>
              <c:delete val="1"/>
            </c:dLbl>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Sheet1!$B$1:$E$1</c:f>
              <c:strCache>
                <c:ptCount val="4"/>
                <c:pt idx="0">
                  <c:v>2003</c:v>
                </c:pt>
                <c:pt idx="1">
                  <c:v>2006</c:v>
                </c:pt>
                <c:pt idx="2">
                  <c:v>2009</c:v>
                </c:pt>
                <c:pt idx="3">
                  <c:v>2012</c:v>
                </c:pt>
              </c:strCache>
            </c:strRef>
          </c:cat>
          <c:val>
            <c:numRef>
              <c:f>Sheet1!$B$2:$E$2</c:f>
              <c:numCache>
                <c:formatCode>General</c:formatCode>
                <c:ptCount val="4"/>
                <c:pt idx="0">
                  <c:v>35.4</c:v>
                </c:pt>
                <c:pt idx="1">
                  <c:v>50.1</c:v>
                </c:pt>
                <c:pt idx="2">
                  <c:v>64.5</c:v>
                </c:pt>
                <c:pt idx="3">
                  <c:v>82.3</c:v>
                </c:pt>
              </c:numCache>
            </c:numRef>
          </c:val>
          <c:smooth val="0"/>
        </c:ser>
        <c:ser>
          <c:idx val="1"/>
          <c:order val="1"/>
          <c:tx>
            <c:strRef>
              <c:f>Sheet1!$A$3</c:f>
              <c:strCache>
                <c:ptCount val="1"/>
                <c:pt idx="0">
                  <c:v>ACH </c:v>
                </c:pt>
              </c:strCache>
            </c:strRef>
          </c:tx>
          <c:spPr>
            <a:ln w="25400"/>
          </c:spPr>
          <c:marker>
            <c:symbol val="square"/>
            <c:size val="6"/>
          </c:marker>
          <c:dLbls>
            <c:dLbl>
              <c:idx val="0"/>
              <c:layout>
                <c:manualLayout>
                  <c:x val="-6.5788486037584776E-2"/>
                  <c:y val="-2.7869883664601212E-2"/>
                </c:manualLayout>
              </c:layout>
              <c:showLegendKey val="0"/>
              <c:showVal val="1"/>
              <c:showCatName val="0"/>
              <c:showSerName val="0"/>
              <c:showPercent val="0"/>
              <c:showBubbleSize val="0"/>
            </c:dLbl>
            <c:dLbl>
              <c:idx val="1"/>
              <c:delete val="1"/>
            </c:dLbl>
            <c:dLbl>
              <c:idx val="2"/>
              <c:delete val="1"/>
            </c:dLbl>
            <c:dLbl>
              <c:idx val="3"/>
              <c:layout>
                <c:manualLayout>
                  <c:x val="-1.0013003764468922E-2"/>
                  <c:y val="-3.3333333333333333E-2"/>
                </c:manualLayout>
              </c:layout>
              <c:showLegendKey val="0"/>
              <c:showVal val="1"/>
              <c:showCatName val="0"/>
              <c:showSerName val="0"/>
              <c:showPercent val="0"/>
              <c:showBubbleSize val="0"/>
            </c:dLbl>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Sheet1!$B$1:$E$1</c:f>
              <c:strCache>
                <c:ptCount val="4"/>
                <c:pt idx="0">
                  <c:v>2003</c:v>
                </c:pt>
                <c:pt idx="1">
                  <c:v>2006</c:v>
                </c:pt>
                <c:pt idx="2">
                  <c:v>2009</c:v>
                </c:pt>
                <c:pt idx="3">
                  <c:v>2012</c:v>
                </c:pt>
              </c:strCache>
            </c:strRef>
          </c:cat>
          <c:val>
            <c:numRef>
              <c:f>Sheet1!$B$3:$E$3</c:f>
              <c:numCache>
                <c:formatCode>General</c:formatCode>
                <c:ptCount val="4"/>
                <c:pt idx="0">
                  <c:v>8.8000000000000007</c:v>
                </c:pt>
                <c:pt idx="1">
                  <c:v>14.6</c:v>
                </c:pt>
                <c:pt idx="2">
                  <c:v>19.100000000000001</c:v>
                </c:pt>
                <c:pt idx="3">
                  <c:v>22.1</c:v>
                </c:pt>
              </c:numCache>
            </c:numRef>
          </c:val>
          <c:smooth val="0"/>
        </c:ser>
        <c:ser>
          <c:idx val="2"/>
          <c:order val="2"/>
          <c:tx>
            <c:strRef>
              <c:f>Sheet1!$A$4</c:f>
              <c:strCache>
                <c:ptCount val="1"/>
                <c:pt idx="0">
                  <c:v>Checks</c:v>
                </c:pt>
              </c:strCache>
            </c:strRef>
          </c:tx>
          <c:spPr>
            <a:ln w="25400">
              <a:solidFill>
                <a:schemeClr val="tx2"/>
              </a:solidFill>
            </a:ln>
          </c:spPr>
          <c:marker>
            <c:spPr>
              <a:solidFill>
                <a:schemeClr val="tx2"/>
              </a:solidFill>
            </c:spPr>
          </c:marker>
          <c:dLbls>
            <c:dLbl>
              <c:idx val="0"/>
              <c:layout>
                <c:manualLayout>
                  <c:x val="-6.3637080760925391E-2"/>
                  <c:y val="-3.8888848720599827E-2"/>
                </c:manualLayout>
              </c:layout>
              <c:showLegendKey val="0"/>
              <c:showVal val="1"/>
              <c:showCatName val="0"/>
              <c:showSerName val="0"/>
              <c:showPercent val="0"/>
              <c:showBubbleSize val="0"/>
            </c:dLbl>
            <c:dLbl>
              <c:idx val="1"/>
              <c:delete val="1"/>
            </c:dLbl>
            <c:dLbl>
              <c:idx val="2"/>
              <c:delete val="1"/>
            </c:dLbl>
            <c:dLbl>
              <c:idx val="3"/>
              <c:layout>
                <c:manualLayout>
                  <c:x val="-3.0039011293406765E-2"/>
                  <c:y val="6.1111111111111012E-2"/>
                </c:manualLayout>
              </c:layout>
              <c:showLegendKey val="0"/>
              <c:showVal val="1"/>
              <c:showCatName val="0"/>
              <c:showSerName val="0"/>
              <c:showPercent val="0"/>
              <c:showBubbleSize val="0"/>
            </c:dLbl>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Sheet1!$B$1:$E$1</c:f>
              <c:strCache>
                <c:ptCount val="4"/>
                <c:pt idx="0">
                  <c:v>2003</c:v>
                </c:pt>
                <c:pt idx="1">
                  <c:v>2006</c:v>
                </c:pt>
                <c:pt idx="2">
                  <c:v>2009</c:v>
                </c:pt>
                <c:pt idx="3">
                  <c:v>2012</c:v>
                </c:pt>
              </c:strCache>
            </c:strRef>
          </c:cat>
          <c:val>
            <c:numRef>
              <c:f>Sheet1!$B$4:$E$4</c:f>
              <c:numCache>
                <c:formatCode>General</c:formatCode>
                <c:ptCount val="4"/>
                <c:pt idx="0">
                  <c:v>37.299999999999997</c:v>
                </c:pt>
                <c:pt idx="1">
                  <c:v>30.5</c:v>
                </c:pt>
                <c:pt idx="2">
                  <c:v>24.5</c:v>
                </c:pt>
                <c:pt idx="3">
                  <c:v>18.3</c:v>
                </c:pt>
              </c:numCache>
            </c:numRef>
          </c:val>
          <c:smooth val="0"/>
        </c:ser>
        <c:dLbls>
          <c:showLegendKey val="0"/>
          <c:showVal val="0"/>
          <c:showCatName val="0"/>
          <c:showSerName val="0"/>
          <c:showPercent val="0"/>
          <c:showBubbleSize val="0"/>
        </c:dLbls>
        <c:marker val="1"/>
        <c:smooth val="0"/>
        <c:axId val="157332224"/>
        <c:axId val="157333760"/>
      </c:lineChart>
      <c:catAx>
        <c:axId val="157332224"/>
        <c:scaling>
          <c:orientation val="minMax"/>
        </c:scaling>
        <c:delete val="0"/>
        <c:axPos val="b"/>
        <c:majorTickMark val="out"/>
        <c:minorTickMark val="none"/>
        <c:tickLblPos val="nextTo"/>
        <c:txPr>
          <a:bodyPr/>
          <a:lstStyle/>
          <a:p>
            <a:pPr>
              <a:defRPr sz="1400" b="1">
                <a:solidFill>
                  <a:schemeClr val="tx2"/>
                </a:solidFill>
                <a:latin typeface="+mj-lt"/>
              </a:defRPr>
            </a:pPr>
            <a:endParaRPr lang="en-US"/>
          </a:p>
        </c:txPr>
        <c:crossAx val="157333760"/>
        <c:crosses val="autoZero"/>
        <c:auto val="1"/>
        <c:lblAlgn val="ctr"/>
        <c:lblOffset val="100"/>
        <c:noMultiLvlLbl val="0"/>
      </c:catAx>
      <c:valAx>
        <c:axId val="157333760"/>
        <c:scaling>
          <c:orientation val="minMax"/>
        </c:scaling>
        <c:delete val="0"/>
        <c:axPos val="l"/>
        <c:majorGridlines>
          <c:spPr>
            <a:ln>
              <a:noFill/>
            </a:ln>
          </c:spPr>
        </c:majorGridlines>
        <c:numFmt formatCode="General" sourceLinked="1"/>
        <c:majorTickMark val="out"/>
        <c:minorTickMark val="none"/>
        <c:tickLblPos val="nextTo"/>
        <c:txPr>
          <a:bodyPr/>
          <a:lstStyle/>
          <a:p>
            <a:pPr>
              <a:defRPr sz="1400" b="1">
                <a:solidFill>
                  <a:schemeClr val="tx2"/>
                </a:solidFill>
                <a:latin typeface="+mj-lt"/>
              </a:defRPr>
            </a:pPr>
            <a:endParaRPr lang="en-US"/>
          </a:p>
        </c:txPr>
        <c:crossAx val="157332224"/>
        <c:crosses val="autoZero"/>
        <c:crossBetween val="between"/>
      </c:valAx>
      <c:spPr>
        <a:solidFill>
          <a:schemeClr val="bg1">
            <a:lumMod val="95000"/>
          </a:schemeClr>
        </a:solidFill>
      </c:spPr>
    </c:plotArea>
    <c:legend>
      <c:legendPos val="r"/>
      <c:layout>
        <c:manualLayout>
          <c:xMode val="edge"/>
          <c:yMode val="edge"/>
          <c:x val="1.4695754007773381E-2"/>
          <c:y val="0.90163894832465086"/>
          <c:w val="0.70182536645327254"/>
          <c:h val="7.1601698878371131E-2"/>
        </c:manualLayout>
      </c:layout>
      <c:overlay val="0"/>
      <c:txPr>
        <a:bodyPr/>
        <a:lstStyle/>
        <a:p>
          <a:pPr>
            <a:defRPr sz="1200" b="1">
              <a:solidFill>
                <a:schemeClr val="tx2"/>
              </a:solidFill>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Capital Invested</c:v>
                </c:pt>
              </c:strCache>
            </c:strRef>
          </c:tx>
          <c:spPr>
            <a:solidFill>
              <a:schemeClr val="accent1">
                <a:lumMod val="20000"/>
                <a:lumOff val="80000"/>
              </a:schemeClr>
            </a:solidFill>
            <a:ln w="19050">
              <a:solidFill>
                <a:schemeClr val="tx2"/>
              </a:solidFill>
            </a:ln>
            <a:effectLst>
              <a:outerShdw blurRad="50800" dist="38100" dir="2700000" algn="tl" rotWithShape="0">
                <a:prstClr val="black">
                  <a:alpha val="40000"/>
                </a:prstClr>
              </a:outerShdw>
            </a:effectLst>
          </c:spPr>
          <c:invertIfNegative val="0"/>
          <c:dLbls>
            <c:dLbl>
              <c:idx val="0"/>
              <c:layout/>
              <c:tx>
                <c:rich>
                  <a:bodyPr/>
                  <a:lstStyle/>
                  <a:p>
                    <a:r>
                      <a:rPr lang="en-US" smtClean="0"/>
                      <a:t>$1.8bn</a:t>
                    </a:r>
                    <a:endParaRPr lang="en-US"/>
                  </a:p>
                </c:rich>
              </c:tx>
              <c:showLegendKey val="0"/>
              <c:showVal val="1"/>
              <c:showCatName val="0"/>
              <c:showSerName val="0"/>
              <c:showPercent val="0"/>
              <c:showBubbleSize val="0"/>
            </c:dLbl>
            <c:dLbl>
              <c:idx val="1"/>
              <c:layout/>
              <c:tx>
                <c:rich>
                  <a:bodyPr/>
                  <a:lstStyle/>
                  <a:p>
                    <a:r>
                      <a:rPr lang="en-US" smtClean="0"/>
                      <a:t>$2.5bn</a:t>
                    </a:r>
                    <a:endParaRPr lang="en-US"/>
                  </a:p>
                </c:rich>
              </c:tx>
              <c:showLegendKey val="0"/>
              <c:showVal val="1"/>
              <c:showCatName val="0"/>
              <c:showSerName val="0"/>
              <c:showPercent val="0"/>
              <c:showBubbleSize val="0"/>
            </c:dLbl>
            <c:dLbl>
              <c:idx val="2"/>
              <c:layout/>
              <c:tx>
                <c:rich>
                  <a:bodyPr/>
                  <a:lstStyle/>
                  <a:p>
                    <a:r>
                      <a:rPr lang="en-US" smtClean="0"/>
                      <a:t>$3.2bn</a:t>
                    </a:r>
                    <a:endParaRPr lang="en-US"/>
                  </a:p>
                </c:rich>
              </c:tx>
              <c:showLegendKey val="0"/>
              <c:showVal val="1"/>
              <c:showCatName val="0"/>
              <c:showSerName val="0"/>
              <c:showPercent val="0"/>
              <c:showBubbleSize val="0"/>
            </c:dLbl>
            <c:dLbl>
              <c:idx val="3"/>
              <c:layout/>
              <c:tx>
                <c:rich>
                  <a:bodyPr/>
                  <a:lstStyle/>
                  <a:p>
                    <a:r>
                      <a:rPr lang="en-US" smtClean="0"/>
                      <a:t>$4.6bn</a:t>
                    </a:r>
                    <a:endParaRPr lang="en-US"/>
                  </a:p>
                </c:rich>
              </c:tx>
              <c:showLegendKey val="0"/>
              <c:showVal val="1"/>
              <c:showCatName val="0"/>
              <c:showSerName val="0"/>
              <c:showPercent val="0"/>
              <c:showBubbleSize val="0"/>
            </c:dLbl>
            <c:dLbl>
              <c:idx val="4"/>
              <c:layout/>
              <c:tx>
                <c:rich>
                  <a:bodyPr/>
                  <a:lstStyle/>
                  <a:p>
                    <a:r>
                      <a:rPr lang="en-US" smtClean="0"/>
                      <a:t>$12.7bn</a:t>
                    </a:r>
                    <a:endParaRPr lang="en-US"/>
                  </a:p>
                </c:rich>
              </c:tx>
              <c:showLegendKey val="0"/>
              <c:showVal val="1"/>
              <c:showCatName val="0"/>
              <c:showSerName val="0"/>
              <c:showPercent val="0"/>
              <c:showBubbleSize val="0"/>
            </c:dLbl>
            <c:dLbl>
              <c:idx val="5"/>
              <c:layout/>
              <c:tx>
                <c:rich>
                  <a:bodyPr/>
                  <a:lstStyle/>
                  <a:p>
                    <a:r>
                      <a:rPr lang="en-US" smtClean="0"/>
                      <a:t>$22.3bn</a:t>
                    </a:r>
                    <a:endParaRPr lang="en-US"/>
                  </a:p>
                </c:rich>
              </c:tx>
              <c:showLegendKey val="0"/>
              <c:showVal val="1"/>
              <c:showCatName val="0"/>
              <c:showSerName val="0"/>
              <c:showPercent val="0"/>
              <c:showBubbleSize val="0"/>
            </c:dLbl>
            <c:txPr>
              <a:bodyPr/>
              <a:lstStyle/>
              <a:p>
                <a:pPr>
                  <a:defRPr sz="1200" b="1">
                    <a:solidFill>
                      <a:schemeClr val="tx2"/>
                    </a:solidFill>
                  </a:defRPr>
                </a:pPr>
                <a:endParaRPr lang="en-US"/>
              </a:p>
            </c:txPr>
            <c:showLegendKey val="0"/>
            <c:showVal val="1"/>
            <c:showCatName val="0"/>
            <c:showSerName val="0"/>
            <c:showPercent val="0"/>
            <c:showBubbleSize val="0"/>
            <c:showLeaderLines val="0"/>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1791</c:v>
                </c:pt>
                <c:pt idx="1">
                  <c:v>2537</c:v>
                </c:pt>
                <c:pt idx="2">
                  <c:v>3175</c:v>
                </c:pt>
                <c:pt idx="3">
                  <c:v>4590</c:v>
                </c:pt>
                <c:pt idx="4">
                  <c:v>12688</c:v>
                </c:pt>
                <c:pt idx="5">
                  <c:v>22265</c:v>
                </c:pt>
              </c:numCache>
            </c:numRef>
          </c:val>
        </c:ser>
        <c:dLbls>
          <c:showLegendKey val="0"/>
          <c:showVal val="0"/>
          <c:showCatName val="0"/>
          <c:showSerName val="0"/>
          <c:showPercent val="0"/>
          <c:showBubbleSize val="0"/>
        </c:dLbls>
        <c:gapWidth val="124"/>
        <c:overlap val="-8"/>
        <c:axId val="30262784"/>
        <c:axId val="30264320"/>
      </c:barChart>
      <c:catAx>
        <c:axId val="30262784"/>
        <c:scaling>
          <c:orientation val="minMax"/>
        </c:scaling>
        <c:delete val="0"/>
        <c:axPos val="b"/>
        <c:numFmt formatCode="General" sourceLinked="1"/>
        <c:majorTickMark val="out"/>
        <c:minorTickMark val="none"/>
        <c:tickLblPos val="nextTo"/>
        <c:txPr>
          <a:bodyPr/>
          <a:lstStyle/>
          <a:p>
            <a:pPr>
              <a:defRPr sz="1050">
                <a:solidFill>
                  <a:schemeClr val="tx2"/>
                </a:solidFill>
              </a:defRPr>
            </a:pPr>
            <a:endParaRPr lang="en-US"/>
          </a:p>
        </c:txPr>
        <c:crossAx val="30264320"/>
        <c:crosses val="autoZero"/>
        <c:auto val="1"/>
        <c:lblAlgn val="ctr"/>
        <c:lblOffset val="100"/>
        <c:noMultiLvlLbl val="0"/>
      </c:catAx>
      <c:valAx>
        <c:axId val="30264320"/>
        <c:scaling>
          <c:orientation val="minMax"/>
        </c:scaling>
        <c:delete val="1"/>
        <c:axPos val="l"/>
        <c:numFmt formatCode="0" sourceLinked="1"/>
        <c:majorTickMark val="out"/>
        <c:minorTickMark val="none"/>
        <c:tickLblPos val="nextTo"/>
        <c:crossAx val="30262784"/>
        <c:crosses val="autoZero"/>
        <c:crossBetween val="between"/>
      </c:valAx>
    </c:plotArea>
    <c:legend>
      <c:legendPos val="b"/>
      <c:layout>
        <c:manualLayout>
          <c:xMode val="edge"/>
          <c:yMode val="edge"/>
          <c:x val="0.17504207807357411"/>
          <c:y val="0.86811555650138328"/>
          <c:w val="0.33049056367954005"/>
          <c:h val="8.6828403206355959E-2"/>
        </c:manualLayout>
      </c:layout>
      <c:overlay val="0"/>
      <c:txPr>
        <a:bodyPr/>
        <a:lstStyle/>
        <a:p>
          <a:pPr>
            <a:defRPr sz="1200" b="1">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dLbls>
            <c:dLbl>
              <c:idx val="0"/>
              <c:layout>
                <c:manualLayout>
                  <c:x val="-5.1217972753405824E-2"/>
                  <c:y val="6.3158939344273177E-2"/>
                </c:manualLayout>
              </c:layout>
              <c:showLegendKey val="0"/>
              <c:showVal val="1"/>
              <c:showCatName val="0"/>
              <c:showSerName val="0"/>
              <c:showPercent val="0"/>
              <c:showBubbleSize val="0"/>
            </c:dLbl>
            <c:dLbl>
              <c:idx val="1"/>
              <c:layout>
                <c:manualLayout>
                  <c:x val="-5.4442361371495232E-2"/>
                  <c:y val="5.804819748772324E-2"/>
                </c:manualLayout>
              </c:layout>
              <c:showLegendKey val="0"/>
              <c:showVal val="1"/>
              <c:showCatName val="0"/>
              <c:showSerName val="0"/>
              <c:showPercent val="0"/>
              <c:showBubbleSize val="0"/>
            </c:dLbl>
            <c:dLbl>
              <c:idx val="2"/>
              <c:layout>
                <c:manualLayout>
                  <c:x val="-2.9020559911460634E-2"/>
                  <c:y val="5.6224815548797664E-2"/>
                </c:manualLayout>
              </c:layout>
              <c:showLegendKey val="0"/>
              <c:showVal val="1"/>
              <c:showCatName val="0"/>
              <c:showSerName val="0"/>
              <c:showPercent val="0"/>
              <c:showBubbleSize val="0"/>
            </c:dLbl>
            <c:dLbl>
              <c:idx val="3"/>
              <c:layout>
                <c:manualLayout>
                  <c:x val="-2.5796053254631673E-2"/>
                  <c:y val="5.6224815548797713E-2"/>
                </c:manualLayout>
              </c:layout>
              <c:showLegendKey val="0"/>
              <c:showVal val="1"/>
              <c:showCatName val="0"/>
              <c:showSerName val="0"/>
              <c:showPercent val="0"/>
              <c:showBubbleSize val="0"/>
            </c:dLbl>
            <c:dLbl>
              <c:idx val="4"/>
              <c:layout>
                <c:manualLayout>
                  <c:x val="-3.0632813239875111E-2"/>
                  <c:y val="6.6447509284942696E-2"/>
                </c:manualLayout>
              </c:layout>
              <c:showLegendKey val="0"/>
              <c:showVal val="1"/>
              <c:showCatName val="0"/>
              <c:showSerName val="0"/>
              <c:showPercent val="0"/>
              <c:showBubbleSize val="0"/>
            </c:dLbl>
            <c:dLbl>
              <c:idx val="5"/>
              <c:layout>
                <c:manualLayout>
                  <c:x val="-6.4490133136579182E-3"/>
                  <c:y val="0"/>
                </c:manualLayout>
              </c:layout>
              <c:tx>
                <c:rich>
                  <a:bodyPr/>
                  <a:lstStyle/>
                  <a:p>
                    <a:r>
                      <a:rPr lang="en-US" smtClean="0"/>
                      <a:t>1,108</a:t>
                    </a:r>
                    <a:endParaRPr lang="en-US"/>
                  </a:p>
                </c:rich>
              </c:tx>
              <c:showLegendKey val="0"/>
              <c:showVal val="1"/>
              <c:showCatName val="0"/>
              <c:showSerName val="0"/>
              <c:showPercent val="0"/>
              <c:showBubbleSize val="0"/>
            </c:dLbl>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Sheet1!$A$2:$A$7</c:f>
              <c:strCache>
                <c:ptCount val="6"/>
                <c:pt idx="0">
                  <c:v>Category 1</c:v>
                </c:pt>
                <c:pt idx="1">
                  <c:v>Category 2</c:v>
                </c:pt>
                <c:pt idx="2">
                  <c:v>Category 3</c:v>
                </c:pt>
                <c:pt idx="3">
                  <c:v>Category 4</c:v>
                </c:pt>
                <c:pt idx="4">
                  <c:v>Category 4</c:v>
                </c:pt>
                <c:pt idx="5">
                  <c:v>Category 4</c:v>
                </c:pt>
              </c:strCache>
            </c:strRef>
          </c:cat>
          <c:val>
            <c:numRef>
              <c:f>Sheet1!$B$2:$B$7</c:f>
              <c:numCache>
                <c:formatCode>General</c:formatCode>
                <c:ptCount val="6"/>
                <c:pt idx="0">
                  <c:v>338</c:v>
                </c:pt>
                <c:pt idx="1">
                  <c:v>459</c:v>
                </c:pt>
                <c:pt idx="2">
                  <c:v>610</c:v>
                </c:pt>
                <c:pt idx="3">
                  <c:v>772</c:v>
                </c:pt>
                <c:pt idx="4">
                  <c:v>871</c:v>
                </c:pt>
                <c:pt idx="5">
                  <c:v>1108</c:v>
                </c:pt>
              </c:numCache>
            </c:numRef>
          </c:val>
          <c:smooth val="0"/>
        </c:ser>
        <c:dLbls>
          <c:showLegendKey val="0"/>
          <c:showVal val="0"/>
          <c:showCatName val="0"/>
          <c:showSerName val="0"/>
          <c:showPercent val="0"/>
          <c:showBubbleSize val="0"/>
        </c:dLbls>
        <c:marker val="1"/>
        <c:smooth val="0"/>
        <c:axId val="30301184"/>
        <c:axId val="30302976"/>
      </c:lineChart>
      <c:catAx>
        <c:axId val="30301184"/>
        <c:scaling>
          <c:orientation val="minMax"/>
        </c:scaling>
        <c:delete val="1"/>
        <c:axPos val="b"/>
        <c:majorTickMark val="out"/>
        <c:minorTickMark val="none"/>
        <c:tickLblPos val="nextTo"/>
        <c:crossAx val="30302976"/>
        <c:crosses val="autoZero"/>
        <c:auto val="1"/>
        <c:lblAlgn val="ctr"/>
        <c:lblOffset val="100"/>
        <c:noMultiLvlLbl val="0"/>
      </c:catAx>
      <c:valAx>
        <c:axId val="30302976"/>
        <c:scaling>
          <c:orientation val="minMax"/>
        </c:scaling>
        <c:delete val="1"/>
        <c:axPos val="l"/>
        <c:majorGridlines>
          <c:spPr>
            <a:ln>
              <a:noFill/>
            </a:ln>
          </c:spPr>
        </c:majorGridlines>
        <c:numFmt formatCode="General" sourceLinked="1"/>
        <c:majorTickMark val="out"/>
        <c:minorTickMark val="none"/>
        <c:tickLblPos val="nextTo"/>
        <c:crossAx val="30301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974119998798482"/>
          <c:y val="0"/>
          <c:w val="0.54547956364276828"/>
          <c:h val="1"/>
        </c:manualLayout>
      </c:layout>
      <c:barChart>
        <c:barDir val="col"/>
        <c:grouping val="stacked"/>
        <c:varyColors val="0"/>
        <c:ser>
          <c:idx val="0"/>
          <c:order val="0"/>
          <c:tx>
            <c:strRef>
              <c:f>Sheet1!$B$1</c:f>
              <c:strCache>
                <c:ptCount val="1"/>
                <c:pt idx="0">
                  <c:v>Lending (Consumer)</c:v>
                </c:pt>
              </c:strCache>
            </c:strRef>
          </c:tx>
          <c:spPr>
            <a:solidFill>
              <a:srgbClr val="6490CB"/>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Sheet1!$B$2</c:f>
              <c:numCache>
                <c:formatCode>0.0</c:formatCode>
                <c:ptCount val="1"/>
                <c:pt idx="0">
                  <c:v>4</c:v>
                </c:pt>
              </c:numCache>
            </c:numRef>
          </c:val>
        </c:ser>
        <c:ser>
          <c:idx val="1"/>
          <c:order val="1"/>
          <c:tx>
            <c:strRef>
              <c:f>Sheet1!$C$1</c:f>
              <c:strCache>
                <c:ptCount val="1"/>
                <c:pt idx="0">
                  <c:v>Lending (Business)</c:v>
                </c:pt>
              </c:strCache>
            </c:strRef>
          </c:tx>
          <c:spPr>
            <a:solidFill>
              <a:srgbClr val="5FA364"/>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Sheet1!$C$2</c:f>
              <c:numCache>
                <c:formatCode>0.0</c:formatCode>
                <c:ptCount val="1"/>
                <c:pt idx="0">
                  <c:v>2.7</c:v>
                </c:pt>
              </c:numCache>
            </c:numRef>
          </c:val>
        </c:ser>
        <c:ser>
          <c:idx val="2"/>
          <c:order val="2"/>
          <c:tx>
            <c:strRef>
              <c:f>Sheet1!$D$1</c:f>
              <c:strCache>
                <c:ptCount val="1"/>
                <c:pt idx="0">
                  <c:v>Payments (Acquirer - POS)</c:v>
                </c:pt>
              </c:strCache>
            </c:strRef>
          </c:tx>
          <c:spPr>
            <a:solidFill>
              <a:srgbClr val="D6BC38"/>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Sheet1!$D$2</c:f>
              <c:numCache>
                <c:formatCode>General</c:formatCode>
                <c:ptCount val="1"/>
                <c:pt idx="0">
                  <c:v>1.6</c:v>
                </c:pt>
              </c:numCache>
            </c:numRef>
          </c:val>
        </c:ser>
        <c:ser>
          <c:idx val="3"/>
          <c:order val="3"/>
          <c:tx>
            <c:strRef>
              <c:f>Sheet1!$E$1</c:f>
              <c:strCache>
                <c:ptCount val="1"/>
                <c:pt idx="0">
                  <c:v>Payments (Issuer/Consumer)2</c:v>
                </c:pt>
              </c:strCache>
            </c:strRef>
          </c:tx>
          <c:spPr>
            <a:solidFill>
              <a:srgbClr val="9579A1"/>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Sheet1!$E$2</c:f>
              <c:numCache>
                <c:formatCode>0.0</c:formatCode>
                <c:ptCount val="1"/>
                <c:pt idx="0">
                  <c:v>1.2</c:v>
                </c:pt>
              </c:numCache>
            </c:numRef>
          </c:val>
        </c:ser>
        <c:ser>
          <c:idx val="4"/>
          <c:order val="4"/>
          <c:tx>
            <c:strRef>
              <c:f>Sheet1!$F$1</c:f>
              <c:strCache>
                <c:ptCount val="1"/>
                <c:pt idx="0">
                  <c:v>Payments (Acquirer - Online/Electronic)</c:v>
                </c:pt>
              </c:strCache>
            </c:strRef>
          </c:tx>
          <c:spPr>
            <a:solidFill>
              <a:srgbClr val="D58B46"/>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Sheet1!$F$2</c:f>
              <c:numCache>
                <c:formatCode>0.0</c:formatCode>
                <c:ptCount val="1"/>
                <c:pt idx="0">
                  <c:v>1</c:v>
                </c:pt>
              </c:numCache>
            </c:numRef>
          </c:val>
        </c:ser>
        <c:ser>
          <c:idx val="5"/>
          <c:order val="5"/>
          <c:tx>
            <c:strRef>
              <c:f>Sheet1!$G$1</c:f>
              <c:strCache>
                <c:ptCount val="1"/>
                <c:pt idx="0">
                  <c:v>Business Tools</c:v>
                </c:pt>
              </c:strCache>
            </c:strRef>
          </c:tx>
          <c:spPr>
            <a:solidFill>
              <a:srgbClr val="5BA5A3"/>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Sheet1!$G$2</c:f>
              <c:numCache>
                <c:formatCode>0.0</c:formatCode>
                <c:ptCount val="1"/>
                <c:pt idx="0">
                  <c:v>2.2000000000000002</c:v>
                </c:pt>
              </c:numCache>
            </c:numRef>
          </c:val>
        </c:ser>
        <c:ser>
          <c:idx val="6"/>
          <c:order val="6"/>
          <c:tx>
            <c:strRef>
              <c:f>Sheet1!$H$1</c:f>
              <c:strCache>
                <c:ptCount val="1"/>
                <c:pt idx="0">
                  <c:v>Banking Infrastructure</c:v>
                </c:pt>
              </c:strCache>
            </c:strRef>
          </c:tx>
          <c:spPr>
            <a:solidFill>
              <a:srgbClr val="AB8341"/>
            </a:solidFill>
          </c:spPr>
          <c:invertIfNegative val="0"/>
          <c:dLbls>
            <c:dLbl>
              <c:idx val="0"/>
              <c:layout/>
              <c:showLegendKey val="0"/>
              <c:showVal val="1"/>
              <c:showCatName val="0"/>
              <c:showSerName val="0"/>
              <c:showPercent val="0"/>
              <c:showBubbleSize val="0"/>
            </c:dLbl>
            <c:showLegendKey val="0"/>
            <c:showVal val="0"/>
            <c:showCatName val="0"/>
            <c:showSerName val="0"/>
            <c:showPercent val="0"/>
            <c:showBubbleSize val="0"/>
          </c:dLbls>
          <c:cat>
            <c:strRef>
              <c:f>Sheet1!$A$2</c:f>
              <c:strCache>
                <c:ptCount val="1"/>
                <c:pt idx="0">
                  <c:v>VC funding</c:v>
                </c:pt>
              </c:strCache>
            </c:strRef>
          </c:cat>
          <c:val>
            <c:numRef>
              <c:f>Sheet1!$H$2</c:f>
              <c:numCache>
                <c:formatCode>0.0</c:formatCode>
                <c:ptCount val="1"/>
                <c:pt idx="0">
                  <c:v>0.9</c:v>
                </c:pt>
              </c:numCache>
            </c:numRef>
          </c:val>
        </c:ser>
        <c:ser>
          <c:idx val="7"/>
          <c:order val="7"/>
          <c:tx>
            <c:strRef>
              <c:f>Sheet1!$I$1</c:f>
              <c:strCache>
                <c:ptCount val="1"/>
                <c:pt idx="0">
                  <c:v>Digital Wealth Management</c:v>
                </c:pt>
              </c:strCache>
            </c:strRef>
          </c:tx>
          <c:spPr>
            <a:solidFill>
              <a:srgbClr val="969696"/>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Sheet1!$I$2</c:f>
              <c:numCache>
                <c:formatCode>0.0</c:formatCode>
                <c:ptCount val="1"/>
                <c:pt idx="0">
                  <c:v>0.9</c:v>
                </c:pt>
              </c:numCache>
            </c:numRef>
          </c:val>
        </c:ser>
        <c:ser>
          <c:idx val="8"/>
          <c:order val="8"/>
          <c:tx>
            <c:strRef>
              <c:f>Sheet1!$J$1</c:f>
              <c:strCache>
                <c:ptCount val="1"/>
                <c:pt idx="0">
                  <c:v>Personal Finance</c:v>
                </c:pt>
              </c:strCache>
            </c:strRef>
          </c:tx>
          <c:spPr>
            <a:solidFill>
              <a:srgbClr val="92ADCE"/>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Sheet1!$J$2</c:f>
              <c:numCache>
                <c:formatCode>0.0</c:formatCode>
                <c:ptCount val="1"/>
                <c:pt idx="0">
                  <c:v>0.9</c:v>
                </c:pt>
              </c:numCache>
            </c:numRef>
          </c:val>
        </c:ser>
        <c:ser>
          <c:idx val="9"/>
          <c:order val="9"/>
          <c:tx>
            <c:strRef>
              <c:f>Sheet1!$K$1</c:f>
              <c:strCache>
                <c:ptCount val="1"/>
                <c:pt idx="0">
                  <c:v>Remittances</c:v>
                </c:pt>
              </c:strCache>
            </c:strRef>
          </c:tx>
          <c:spPr>
            <a:solidFill>
              <a:srgbClr val="93C196"/>
            </a:solidFill>
          </c:spPr>
          <c:invertIfNegative val="0"/>
          <c:dLbls>
            <c:showLegendKey val="0"/>
            <c:showVal val="1"/>
            <c:showCatName val="0"/>
            <c:showSerName val="0"/>
            <c:showPercent val="0"/>
            <c:showBubbleSize val="0"/>
            <c:showLeaderLines val="0"/>
          </c:dLbls>
          <c:cat>
            <c:strRef>
              <c:f>Sheet1!$A$2</c:f>
              <c:strCache>
                <c:ptCount val="1"/>
                <c:pt idx="0">
                  <c:v>VC funding</c:v>
                </c:pt>
              </c:strCache>
            </c:strRef>
          </c:cat>
          <c:val>
            <c:numRef>
              <c:f>Sheet1!$K$2</c:f>
              <c:numCache>
                <c:formatCode>0.0</c:formatCode>
                <c:ptCount val="1"/>
                <c:pt idx="0">
                  <c:v>0.8</c:v>
                </c:pt>
              </c:numCache>
            </c:numRef>
          </c:val>
        </c:ser>
        <c:ser>
          <c:idx val="10"/>
          <c:order val="10"/>
          <c:tx>
            <c:strRef>
              <c:f>Sheet1!$L$1</c:f>
              <c:strCache>
                <c:ptCount val="1"/>
                <c:pt idx="0">
                  <c:v>Crowdfunding (Non-Investment)</c:v>
                </c:pt>
              </c:strCache>
            </c:strRef>
          </c:tx>
          <c:invertIfNegative val="0"/>
          <c:cat>
            <c:strRef>
              <c:f>Sheet1!$A$2</c:f>
              <c:strCache>
                <c:ptCount val="1"/>
                <c:pt idx="0">
                  <c:v>VC funding</c:v>
                </c:pt>
              </c:strCache>
            </c:strRef>
          </c:cat>
          <c:val>
            <c:numRef>
              <c:f>Sheet1!$L$2</c:f>
              <c:numCache>
                <c:formatCode>0.0</c:formatCode>
                <c:ptCount val="1"/>
                <c:pt idx="0">
                  <c:v>0.30000000000000032</c:v>
                </c:pt>
              </c:numCache>
            </c:numRef>
          </c:val>
        </c:ser>
        <c:ser>
          <c:idx val="11"/>
          <c:order val="11"/>
          <c:tx>
            <c:strRef>
              <c:f>Sheet1!$M$1</c:f>
              <c:strCache>
                <c:ptCount val="1"/>
                <c:pt idx="0">
                  <c:v>Equity Financing</c:v>
                </c:pt>
              </c:strCache>
            </c:strRef>
          </c:tx>
          <c:spPr>
            <a:solidFill>
              <a:srgbClr val="E8D88B"/>
            </a:solidFill>
          </c:spPr>
          <c:invertIfNegative val="0"/>
          <c:cat>
            <c:strRef>
              <c:f>Sheet1!$A$2</c:f>
              <c:strCache>
                <c:ptCount val="1"/>
                <c:pt idx="0">
                  <c:v>VC funding</c:v>
                </c:pt>
              </c:strCache>
            </c:strRef>
          </c:cat>
          <c:val>
            <c:numRef>
              <c:f>Sheet1!$M$2</c:f>
              <c:numCache>
                <c:formatCode>0.0</c:formatCode>
                <c:ptCount val="1"/>
                <c:pt idx="0">
                  <c:v>0.2</c:v>
                </c:pt>
              </c:numCache>
            </c:numRef>
          </c:val>
        </c:ser>
        <c:ser>
          <c:idx val="12"/>
          <c:order val="12"/>
          <c:tx>
            <c:strRef>
              <c:f>Sheet1!$N$1</c:f>
              <c:strCache>
                <c:ptCount val="1"/>
                <c:pt idx="0">
                  <c:v>Institutional Investment</c:v>
                </c:pt>
              </c:strCache>
            </c:strRef>
          </c:tx>
          <c:spPr>
            <a:solidFill>
              <a:srgbClr val="B09BB9"/>
            </a:solidFill>
          </c:spPr>
          <c:invertIfNegative val="0"/>
          <c:cat>
            <c:strRef>
              <c:f>Sheet1!$A$2</c:f>
              <c:strCache>
                <c:ptCount val="1"/>
                <c:pt idx="0">
                  <c:v>VC funding</c:v>
                </c:pt>
              </c:strCache>
            </c:strRef>
          </c:cat>
          <c:val>
            <c:numRef>
              <c:f>Sheet1!$N$2</c:f>
              <c:numCache>
                <c:formatCode>0.0</c:formatCode>
                <c:ptCount val="1"/>
                <c:pt idx="0">
                  <c:v>0.2</c:v>
                </c:pt>
              </c:numCache>
            </c:numRef>
          </c:val>
        </c:ser>
        <c:ser>
          <c:idx val="13"/>
          <c:order val="13"/>
          <c:tx>
            <c:strRef>
              <c:f>Sheet1!$O$1</c:f>
              <c:strCache>
                <c:ptCount val="1"/>
                <c:pt idx="0">
                  <c:v>Consumer Banking</c:v>
                </c:pt>
              </c:strCache>
            </c:strRef>
          </c:tx>
          <c:spPr>
            <a:solidFill>
              <a:srgbClr val="DFAA75"/>
            </a:solidFill>
          </c:spPr>
          <c:invertIfNegative val="0"/>
          <c:cat>
            <c:strRef>
              <c:f>Sheet1!$A$2</c:f>
              <c:strCache>
                <c:ptCount val="1"/>
                <c:pt idx="0">
                  <c:v>VC funding</c:v>
                </c:pt>
              </c:strCache>
            </c:strRef>
          </c:cat>
          <c:val>
            <c:numRef>
              <c:f>Sheet1!$O$2</c:f>
              <c:numCache>
                <c:formatCode>0.0</c:formatCode>
                <c:ptCount val="1"/>
                <c:pt idx="0">
                  <c:v>0.1</c:v>
                </c:pt>
              </c:numCache>
            </c:numRef>
          </c:val>
        </c:ser>
        <c:ser>
          <c:idx val="14"/>
          <c:order val="14"/>
          <c:tx>
            <c:strRef>
              <c:f>Sheet1!$P$1</c:f>
              <c:strCache>
                <c:ptCount val="1"/>
                <c:pt idx="0">
                  <c:v>Financial Research</c:v>
                </c:pt>
              </c:strCache>
            </c:strRef>
          </c:tx>
          <c:spPr>
            <a:solidFill>
              <a:srgbClr val="80C4C4"/>
            </a:solidFill>
          </c:spPr>
          <c:invertIfNegative val="0"/>
          <c:cat>
            <c:strRef>
              <c:f>Sheet1!$A$2</c:f>
              <c:strCache>
                <c:ptCount val="1"/>
                <c:pt idx="0">
                  <c:v>VC funding</c:v>
                </c:pt>
              </c:strCache>
            </c:strRef>
          </c:cat>
          <c:val>
            <c:numRef>
              <c:f>Sheet1!$P$2</c:f>
              <c:numCache>
                <c:formatCode>0.0</c:formatCode>
                <c:ptCount val="1"/>
                <c:pt idx="0">
                  <c:v>0.1</c:v>
                </c:pt>
              </c:numCache>
            </c:numRef>
          </c:val>
        </c:ser>
        <c:dLbls>
          <c:showLegendKey val="0"/>
          <c:showVal val="0"/>
          <c:showCatName val="0"/>
          <c:showSerName val="0"/>
          <c:showPercent val="0"/>
          <c:showBubbleSize val="0"/>
        </c:dLbls>
        <c:gapWidth val="150"/>
        <c:overlap val="100"/>
        <c:axId val="112034176"/>
        <c:axId val="112035712"/>
      </c:barChart>
      <c:catAx>
        <c:axId val="112034176"/>
        <c:scaling>
          <c:orientation val="minMax"/>
        </c:scaling>
        <c:delete val="1"/>
        <c:axPos val="b"/>
        <c:numFmt formatCode="General" sourceLinked="1"/>
        <c:majorTickMark val="out"/>
        <c:minorTickMark val="none"/>
        <c:tickLblPos val="nextTo"/>
        <c:crossAx val="112035712"/>
        <c:crosses val="autoZero"/>
        <c:auto val="1"/>
        <c:lblAlgn val="ctr"/>
        <c:lblOffset val="100"/>
        <c:noMultiLvlLbl val="0"/>
      </c:catAx>
      <c:valAx>
        <c:axId val="112035712"/>
        <c:scaling>
          <c:orientation val="minMax"/>
        </c:scaling>
        <c:delete val="1"/>
        <c:axPos val="l"/>
        <c:numFmt formatCode="0.0" sourceLinked="1"/>
        <c:majorTickMark val="out"/>
        <c:minorTickMark val="none"/>
        <c:tickLblPos val="none"/>
        <c:crossAx val="112034176"/>
        <c:crosses val="autoZero"/>
        <c:crossBetween val="between"/>
      </c:valAx>
    </c:plotArea>
    <c:plotVisOnly val="1"/>
    <c:dispBlanksAs val="gap"/>
    <c:showDLblsOverMax val="0"/>
  </c:chart>
  <c:spPr>
    <a:noFill/>
  </c:spPr>
  <c:txPr>
    <a:bodyPr/>
    <a:lstStyle/>
    <a:p>
      <a:pPr>
        <a:defRPr sz="1200" b="1">
          <a:solidFill>
            <a:schemeClr val="tx1">
              <a:lumMod val="75000"/>
              <a:lumOff val="25000"/>
            </a:schemeClr>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w="19050">
              <a:solidFill>
                <a:schemeClr val="tx2"/>
              </a:solidFill>
            </a:ln>
            <a:effectLst>
              <a:outerShdw blurRad="50800" dist="38100" dir="2700000" algn="tl" rotWithShape="0">
                <a:prstClr val="black">
                  <a:alpha val="40000"/>
                </a:prstClr>
              </a:outerShdw>
            </a:effectLst>
          </c:spPr>
          <c:cat>
            <c:strRef>
              <c:f>Sheet1!$A$2:$A$4</c:f>
              <c:strCache>
                <c:ptCount val="3"/>
                <c:pt idx="0">
                  <c:v>1st Qtr</c:v>
                </c:pt>
                <c:pt idx="1">
                  <c:v>2nd Qtr</c:v>
                </c:pt>
                <c:pt idx="2">
                  <c:v>3rd Qtr</c:v>
                </c:pt>
              </c:strCache>
            </c:strRef>
          </c:cat>
          <c:val>
            <c:numRef>
              <c:f>Sheet1!$B$2:$B$4</c:f>
              <c:numCache>
                <c:formatCode>General</c:formatCode>
                <c:ptCount val="3"/>
                <c:pt idx="0">
                  <c:v>1</c:v>
                </c:pt>
                <c:pt idx="1">
                  <c:v>1</c:v>
                </c:pt>
                <c:pt idx="2">
                  <c:v>1</c:v>
                </c:pt>
              </c:numCache>
            </c:numRef>
          </c:val>
        </c:ser>
        <c:dLbls>
          <c:showLegendKey val="0"/>
          <c:showVal val="0"/>
          <c:showCatName val="0"/>
          <c:showSerName val="0"/>
          <c:showPercent val="0"/>
          <c:showBubbleSize val="0"/>
          <c:showLeaderLines val="1"/>
        </c:dLbls>
        <c:firstSliceAng val="36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54D5D3-504F-4BF0-B040-B0E7C48E59E5}" type="datetimeFigureOut">
              <a:rPr lang="en-US" smtClean="0"/>
              <a:t>12/8/2016</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F7F5A7-FC86-4C73-AC6A-0927F6FE5705}" type="slidenum">
              <a:rPr lang="en-US" smtClean="0"/>
              <a:t>‹#›</a:t>
            </a:fld>
            <a:endParaRPr lang="en-US"/>
          </a:p>
        </p:txBody>
      </p:sp>
    </p:spTree>
    <p:extLst>
      <p:ext uri="{BB962C8B-B14F-4D97-AF65-F5344CB8AC3E}">
        <p14:creationId xmlns:p14="http://schemas.microsoft.com/office/powerpoint/2010/main" val="121640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7F5A7-FC86-4C73-AC6A-0927F6FE5705}" type="slidenum">
              <a:rPr lang="en-US" smtClean="0"/>
              <a:t>0</a:t>
            </a:fld>
            <a:endParaRPr lang="en-US"/>
          </a:p>
        </p:txBody>
      </p:sp>
    </p:spTree>
    <p:extLst>
      <p:ext uri="{BB962C8B-B14F-4D97-AF65-F5344CB8AC3E}">
        <p14:creationId xmlns:p14="http://schemas.microsoft.com/office/powerpoint/2010/main" val="258714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TCH</a:t>
            </a:r>
            <a:r>
              <a:rPr lang="en-US" baseline="0" dirty="0" smtClean="0"/>
              <a:t> – (more info on the following page) – JP Morgan is a founding member. The maximum payment amount, at least initially, will be $25-50K.  These payments will be able to be made more efficiently and cheaper with faster payments.  ISO as a messaging standard </a:t>
            </a:r>
          </a:p>
          <a:p>
            <a:r>
              <a:rPr lang="en-US" b="1" baseline="0" dirty="0" smtClean="0"/>
              <a:t>EWS – </a:t>
            </a:r>
            <a:r>
              <a:rPr lang="en-US" b="0" baseline="0" dirty="0" smtClean="0"/>
              <a:t>(more info ion page 12) – 7 out of the 10 top banks are involved in this.  Will lead to bill pay with real time availability.  If the payee is a consumer, they will be able to pull funds out of the ATM right away.</a:t>
            </a:r>
          </a:p>
          <a:p>
            <a:r>
              <a:rPr lang="en-US" b="1" baseline="0" dirty="0" smtClean="0"/>
              <a:t>Networks </a:t>
            </a:r>
            <a:r>
              <a:rPr lang="en-US" b="0" baseline="0" dirty="0" smtClean="0"/>
              <a:t>– This shows a move away from traditional card.  Facebook is using Visa OCT for its P2P service</a:t>
            </a:r>
          </a:p>
          <a:p>
            <a:r>
              <a:rPr lang="en-US" b="1" baseline="0" dirty="0" smtClean="0"/>
              <a:t>Book Transfer </a:t>
            </a:r>
            <a:r>
              <a:rPr lang="en-US" b="0" baseline="0" dirty="0" smtClean="0"/>
              <a:t>– Earthport seeks to make an international wire function more like a domestic low value faster payment.</a:t>
            </a:r>
          </a:p>
          <a:p>
            <a:r>
              <a:rPr lang="en-US" b="1" baseline="0" dirty="0" smtClean="0"/>
              <a:t>Digital Currency </a:t>
            </a:r>
            <a:r>
              <a:rPr lang="en-US" b="0" baseline="0" dirty="0" smtClean="0"/>
              <a:t>– This is not a threat in the next 3-5 years, but potentially could be afterwards.  JPM could not run our volume over bitcoin rails, it is too vast.</a:t>
            </a:r>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Faster</a:t>
            </a:r>
            <a:r>
              <a:rPr lang="en-US" baseline="0" dirty="0" smtClean="0"/>
              <a:t> payments would be the first new payment rail in the US in the past 30-40 years.</a:t>
            </a:r>
          </a:p>
        </p:txBody>
      </p:sp>
    </p:spTree>
    <p:extLst>
      <p:ext uri="{BB962C8B-B14F-4D97-AF65-F5344CB8AC3E}">
        <p14:creationId xmlns:p14="http://schemas.microsoft.com/office/powerpoint/2010/main" val="50348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JPM</a:t>
            </a:r>
            <a:r>
              <a:rPr lang="en-US" baseline="0" dirty="0" smtClean="0"/>
              <a:t> joined clearXchange about 3-4 years ago.  </a:t>
            </a:r>
          </a:p>
          <a:p>
            <a:pPr marL="171450" indent="-171450">
              <a:buFont typeface="Wingdings" panose="05000000000000000000" pitchFamily="2" charset="2"/>
              <a:buChar char="§"/>
            </a:pPr>
            <a:r>
              <a:rPr lang="en-US" baseline="0" dirty="0" smtClean="0"/>
              <a:t>Originally, about 90% of Chase QuickPay Volume was Chase customers to other Chase customer.  Once we joined clearXchange, our volume with BofA and Wells went way up.</a:t>
            </a:r>
          </a:p>
          <a:p>
            <a:pPr marL="171450" indent="-171450">
              <a:buFont typeface="Wingdings" panose="05000000000000000000" pitchFamily="2" charset="2"/>
              <a:buChar char="§"/>
            </a:pPr>
            <a:r>
              <a:rPr lang="en-US" baseline="0" dirty="0" smtClean="0"/>
              <a:t>Compared to </a:t>
            </a:r>
            <a:r>
              <a:rPr lang="en-US" baseline="0" dirty="0" err="1" smtClean="0"/>
              <a:t>Venmo</a:t>
            </a:r>
            <a:r>
              <a:rPr lang="en-US" baseline="0" dirty="0" smtClean="0"/>
              <a:t>, a P2P competitor – our transaction size limit is much higher because of stronger AML, we have real time to bank accounts payments.</a:t>
            </a:r>
            <a:endParaRPr lang="en-US" dirty="0"/>
          </a:p>
        </p:txBody>
      </p:sp>
    </p:spTree>
    <p:extLst>
      <p:ext uri="{BB962C8B-B14F-4D97-AF65-F5344CB8AC3E}">
        <p14:creationId xmlns:p14="http://schemas.microsoft.com/office/powerpoint/2010/main" val="50348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Remittance</a:t>
            </a:r>
            <a:r>
              <a:rPr lang="en-US" baseline="0" dirty="0" smtClean="0"/>
              <a:t> Coalition Timeline</a:t>
            </a:r>
          </a:p>
          <a:p>
            <a:pPr marL="628650" lvl="1" indent="-171450">
              <a:buFont typeface="Wingdings" panose="05000000000000000000" pitchFamily="2" charset="2"/>
              <a:buChar char="§"/>
            </a:pPr>
            <a:r>
              <a:rPr lang="en-US" b="1" baseline="0" dirty="0" smtClean="0"/>
              <a:t>2013 – </a:t>
            </a:r>
            <a:r>
              <a:rPr lang="en-US" b="0" baseline="0" dirty="0" smtClean="0"/>
              <a:t>Remittance Coalition begins support for a B2B Directory Work Group.</a:t>
            </a:r>
          </a:p>
          <a:p>
            <a:pPr marL="628650" lvl="1" indent="-171450">
              <a:buFont typeface="Wingdings" panose="05000000000000000000" pitchFamily="2" charset="2"/>
              <a:buChar char="§"/>
            </a:pPr>
            <a:r>
              <a:rPr lang="en-US" b="1" baseline="0" dirty="0" smtClean="0"/>
              <a:t>2015 – </a:t>
            </a:r>
            <a:r>
              <a:rPr lang="en-US" b="0" baseline="0" dirty="0" smtClean="0"/>
              <a:t>Fully defined data model for B2B directory, grew the number of Vendor Forum members, and continued to progress</a:t>
            </a:r>
          </a:p>
          <a:p>
            <a:pPr marL="628650" lvl="1" indent="-171450">
              <a:buFont typeface="Wingdings" panose="05000000000000000000" pitchFamily="2" charset="2"/>
              <a:buChar char="§"/>
            </a:pPr>
            <a:r>
              <a:rPr lang="en-US" b="1" baseline="0" dirty="0" smtClean="0"/>
              <a:t>2016</a:t>
            </a:r>
            <a:r>
              <a:rPr lang="en-US" b="0" baseline="0" dirty="0" smtClean="0"/>
              <a:t> – Focus is to Establish Directory Association and take the B2B directory into the pre-market phase</a:t>
            </a:r>
            <a:endParaRPr lang="en-US" b="1" dirty="0" smtClean="0"/>
          </a:p>
          <a:p>
            <a:pPr marL="171450" indent="-171450">
              <a:buFont typeface="Wingdings" panose="05000000000000000000" pitchFamily="2" charset="2"/>
              <a:buChar char="§"/>
            </a:pPr>
            <a:endParaRPr lang="en-US" dirty="0" smtClean="0"/>
          </a:p>
          <a:p>
            <a:pPr marL="171450" indent="-171450">
              <a:buFont typeface="Wingdings" panose="05000000000000000000" pitchFamily="2" charset="2"/>
              <a:buChar char="§"/>
            </a:pPr>
            <a:r>
              <a:rPr lang="en-US" dirty="0" smtClean="0"/>
              <a:t>The</a:t>
            </a:r>
            <a:r>
              <a:rPr lang="en-US" baseline="0" dirty="0" smtClean="0"/>
              <a:t> B2B Directory is the primary objective of the Remittance Coalition.  </a:t>
            </a:r>
          </a:p>
          <a:p>
            <a:pPr marL="628650" lvl="1" indent="-171450">
              <a:buFont typeface="Wingdings" panose="05000000000000000000" pitchFamily="2" charset="2"/>
              <a:buChar char="§"/>
            </a:pPr>
            <a:r>
              <a:rPr lang="en-US" baseline="0" dirty="0" smtClean="0"/>
              <a:t>It is a directory for bill payments – similar to when an individual pays a bill to Verizon for example and the company will automatically populate in the online bill pay when you enter “Verizon” rather than requiring an account number and routing number.  </a:t>
            </a:r>
          </a:p>
          <a:p>
            <a:pPr marL="628650" lvl="1" indent="-171450">
              <a:buFont typeface="Wingdings" panose="05000000000000000000" pitchFamily="2" charset="2"/>
              <a:buChar char="§"/>
            </a:pPr>
            <a:r>
              <a:rPr lang="en-US" baseline="0" dirty="0" smtClean="0"/>
              <a:t>Businesses will not have to enter in the details for their vendor payments as they should populate once they type in the name, therefore reducing the risk of typing an incorrect account number as well as reducing the time and effort spent doing this.  Also, this will encourage more electronic payments, which are more efficient and save the business money.</a:t>
            </a:r>
          </a:p>
          <a:p>
            <a:endParaRPr lang="en-US" dirty="0"/>
          </a:p>
        </p:txBody>
      </p:sp>
    </p:spTree>
    <p:extLst>
      <p:ext uri="{BB962C8B-B14F-4D97-AF65-F5344CB8AC3E}">
        <p14:creationId xmlns:p14="http://schemas.microsoft.com/office/powerpoint/2010/main" val="50348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 lvl="1" indent="0" algn="l" defTabSz="1018721">
              <a:lnSpc>
                <a:spcPts val="1600"/>
              </a:lnSpc>
              <a:spcBef>
                <a:spcPts val="600"/>
              </a:spcBef>
              <a:buClr>
                <a:srgbClr val="7397BC"/>
              </a:buClr>
              <a:buSzPct val="92000"/>
              <a:buFont typeface="Wingdings"/>
              <a:buNone/>
              <a:defRPr/>
            </a:pPr>
            <a:r>
              <a:rPr lang="en-US" b="1" dirty="0" smtClean="0">
                <a:solidFill>
                  <a:schemeClr val="tx2"/>
                </a:solidFill>
              </a:rPr>
              <a:t>What</a:t>
            </a:r>
            <a:r>
              <a:rPr lang="en-US" b="1" baseline="0" dirty="0" smtClean="0">
                <a:solidFill>
                  <a:schemeClr val="tx2"/>
                </a:solidFill>
              </a:rPr>
              <a:t> is Blockchain?</a:t>
            </a:r>
          </a:p>
          <a:p>
            <a:pPr marL="171450" lvl="1" indent="-169863" defTabSz="1018721">
              <a:lnSpc>
                <a:spcPts val="1600"/>
              </a:lnSpc>
              <a:spcBef>
                <a:spcPts val="600"/>
              </a:spcBef>
              <a:buClr>
                <a:srgbClr val="7397BC"/>
              </a:buClr>
              <a:buSzPct val="92000"/>
              <a:buFont typeface="Wingdings"/>
              <a:buChar char="n"/>
              <a:defRPr/>
            </a:pPr>
            <a:r>
              <a:rPr lang="en-US" dirty="0" smtClean="0">
                <a:solidFill>
                  <a:schemeClr val="tx2"/>
                </a:solidFill>
              </a:rPr>
              <a:t>Blockchain is a technology that maintains a database between many participants without the need for a third party or reconciliation</a:t>
            </a:r>
          </a:p>
          <a:p>
            <a:pPr marL="171450" lvl="1" indent="-169863" defTabSz="1018721">
              <a:lnSpc>
                <a:spcPts val="1600"/>
              </a:lnSpc>
              <a:spcBef>
                <a:spcPts val="600"/>
              </a:spcBef>
              <a:buClr>
                <a:srgbClr val="7397BC"/>
              </a:buClr>
              <a:buSzPct val="92000"/>
              <a:buFont typeface="Wingdings"/>
              <a:buChar char="n"/>
              <a:defRPr/>
            </a:pPr>
            <a:r>
              <a:rPr lang="en-US" dirty="0" smtClean="0">
                <a:solidFill>
                  <a:schemeClr val="tx2"/>
                </a:solidFill>
              </a:rPr>
              <a:t>It is a secured a distributed ledger that holds a constantly expanding list of transaction records that are protected from tampering and modification by network validation and cryptographic security.</a:t>
            </a:r>
          </a:p>
          <a:p>
            <a:pPr marL="171450" lvl="1" indent="-169863" defTabSz="1018721">
              <a:lnSpc>
                <a:spcPts val="1600"/>
              </a:lnSpc>
              <a:spcBef>
                <a:spcPts val="600"/>
              </a:spcBef>
              <a:buClr>
                <a:srgbClr val="7397BC"/>
              </a:buClr>
              <a:buSzPct val="92000"/>
              <a:buFont typeface="Wingdings"/>
              <a:buChar char="n"/>
              <a:defRPr/>
            </a:pPr>
            <a:r>
              <a:rPr lang="en-US" b="1" dirty="0" smtClean="0">
                <a:solidFill>
                  <a:schemeClr val="tx2"/>
                </a:solidFill>
              </a:rPr>
              <a:t>$462mm</a:t>
            </a:r>
            <a:r>
              <a:rPr lang="en-US" b="1" baseline="0" dirty="0" smtClean="0">
                <a:solidFill>
                  <a:schemeClr val="tx2"/>
                </a:solidFill>
              </a:rPr>
              <a:t> </a:t>
            </a:r>
            <a:r>
              <a:rPr lang="en-US" b="0" baseline="0" dirty="0" smtClean="0">
                <a:solidFill>
                  <a:schemeClr val="tx2"/>
                </a:solidFill>
              </a:rPr>
              <a:t>poured into Bitcoin sector in January-September 2015, double the amount from 2014, according to </a:t>
            </a:r>
            <a:r>
              <a:rPr lang="en-US" b="0" baseline="0" dirty="0" err="1" smtClean="0">
                <a:solidFill>
                  <a:schemeClr val="tx2"/>
                </a:solidFill>
              </a:rPr>
              <a:t>Coindesk</a:t>
            </a:r>
            <a:endParaRPr lang="en-US" b="1" dirty="0" smtClean="0">
              <a:solidFill>
                <a:schemeClr val="tx2"/>
              </a:solidFill>
            </a:endParaRPr>
          </a:p>
          <a:p>
            <a:pPr marL="1587" lvl="1" indent="0" algn="l" defTabSz="1018721">
              <a:lnSpc>
                <a:spcPts val="1600"/>
              </a:lnSpc>
              <a:spcBef>
                <a:spcPts val="600"/>
              </a:spcBef>
              <a:buClr>
                <a:srgbClr val="7397BC"/>
              </a:buClr>
              <a:buSzPct val="92000"/>
              <a:buFont typeface="Wingdings"/>
              <a:buNone/>
              <a:defRPr/>
            </a:pPr>
            <a:endParaRPr lang="en-US" b="1" dirty="0" smtClean="0">
              <a:solidFill>
                <a:schemeClr val="tx2"/>
              </a:solidFill>
            </a:endParaRPr>
          </a:p>
          <a:p>
            <a:pPr marL="1587" lvl="1" indent="0" algn="l" defTabSz="1018721">
              <a:lnSpc>
                <a:spcPts val="1600"/>
              </a:lnSpc>
              <a:spcBef>
                <a:spcPts val="600"/>
              </a:spcBef>
              <a:buClr>
                <a:srgbClr val="7397BC"/>
              </a:buClr>
              <a:buSzPct val="92000"/>
              <a:buFont typeface="Wingdings"/>
              <a:buNone/>
              <a:defRPr/>
            </a:pPr>
            <a:r>
              <a:rPr lang="en-US" b="1" dirty="0" smtClean="0">
                <a:solidFill>
                  <a:schemeClr val="tx2"/>
                </a:solidFill>
              </a:rPr>
              <a:t>Potential for</a:t>
            </a:r>
            <a:r>
              <a:rPr lang="en-US" b="1" baseline="0" dirty="0" smtClean="0">
                <a:solidFill>
                  <a:schemeClr val="tx2"/>
                </a:solidFill>
              </a:rPr>
              <a:t> Disruption</a:t>
            </a:r>
            <a:endParaRPr lang="en-US" b="1" dirty="0" smtClean="0">
              <a:solidFill>
                <a:schemeClr val="tx2"/>
              </a:solidFill>
            </a:endParaRPr>
          </a:p>
          <a:p>
            <a:pPr marL="171450" lvl="1" indent="-169863" algn="l" defTabSz="1018721">
              <a:lnSpc>
                <a:spcPts val="1600"/>
              </a:lnSpc>
              <a:spcBef>
                <a:spcPts val="600"/>
              </a:spcBef>
              <a:buClr>
                <a:srgbClr val="7397BC"/>
              </a:buClr>
              <a:buSzPct val="92000"/>
              <a:buFont typeface="Wingdings"/>
              <a:buChar char="n"/>
              <a:defRPr/>
            </a:pPr>
            <a:r>
              <a:rPr lang="en-US" b="1" dirty="0" smtClean="0">
                <a:solidFill>
                  <a:schemeClr val="tx2"/>
                </a:solidFill>
              </a:rPr>
              <a:t>Settlement Speed – </a:t>
            </a:r>
            <a:r>
              <a:rPr lang="en-US" dirty="0" smtClean="0">
                <a:solidFill>
                  <a:schemeClr val="tx2"/>
                </a:solidFill>
              </a:rPr>
              <a:t>currently, the settlement process between two banks to complete a transaction is about one business day – with blockchain, the time is 7-10 seconds.</a:t>
            </a:r>
          </a:p>
          <a:p>
            <a:pPr marL="171450" lvl="1" indent="-169863" algn="l" defTabSz="1018721">
              <a:lnSpc>
                <a:spcPts val="1600"/>
              </a:lnSpc>
              <a:spcBef>
                <a:spcPts val="600"/>
              </a:spcBef>
              <a:buClr>
                <a:srgbClr val="7397BC"/>
              </a:buClr>
              <a:buSzPct val="92000"/>
              <a:buFont typeface="Wingdings"/>
              <a:buChar char="n"/>
              <a:defRPr/>
            </a:pPr>
            <a:r>
              <a:rPr lang="en-US" b="1" dirty="0" smtClean="0">
                <a:solidFill>
                  <a:schemeClr val="tx2"/>
                </a:solidFill>
              </a:rPr>
              <a:t>Transparency </a:t>
            </a:r>
            <a:r>
              <a:rPr lang="en-US" dirty="0" smtClean="0">
                <a:solidFill>
                  <a:schemeClr val="tx2"/>
                </a:solidFill>
              </a:rPr>
              <a:t>– the blockchain creates a complete, auditable, and unchangeable record of all activity and transactions</a:t>
            </a:r>
          </a:p>
          <a:p>
            <a:pPr marL="171450" lvl="1" indent="-169863" algn="l" defTabSz="1018721">
              <a:lnSpc>
                <a:spcPts val="1600"/>
              </a:lnSpc>
              <a:spcBef>
                <a:spcPts val="600"/>
              </a:spcBef>
              <a:buClr>
                <a:srgbClr val="7397BC"/>
              </a:buClr>
              <a:buSzPct val="92000"/>
              <a:buFont typeface="Wingdings"/>
              <a:buChar char="n"/>
              <a:defRPr/>
            </a:pPr>
            <a:r>
              <a:rPr lang="en-US" b="1" dirty="0" smtClean="0">
                <a:solidFill>
                  <a:schemeClr val="tx2"/>
                </a:solidFill>
              </a:rPr>
              <a:t>Cross Border Payment</a:t>
            </a:r>
            <a:r>
              <a:rPr lang="en-US" b="1" baseline="0" dirty="0" smtClean="0">
                <a:solidFill>
                  <a:schemeClr val="tx2"/>
                </a:solidFill>
              </a:rPr>
              <a:t> Simplification</a:t>
            </a:r>
            <a:r>
              <a:rPr lang="en-US" baseline="0" dirty="0" smtClean="0">
                <a:solidFill>
                  <a:schemeClr val="tx2"/>
                </a:solidFill>
              </a:rPr>
              <a:t> –  </a:t>
            </a:r>
            <a:endParaRPr lang="en-US" dirty="0" smtClean="0">
              <a:solidFill>
                <a:schemeClr val="tx2"/>
              </a:solidFill>
            </a:endParaRPr>
          </a:p>
          <a:p>
            <a:pPr marL="171450" marR="0" lvl="1" indent="-169863" algn="l" defTabSz="1018721" rtl="0" eaLnBrk="1" fontAlgn="auto" latinLnBrk="0" hangingPunct="1">
              <a:lnSpc>
                <a:spcPts val="1600"/>
              </a:lnSpc>
              <a:spcBef>
                <a:spcPts val="600"/>
              </a:spcBef>
              <a:spcAft>
                <a:spcPts val="0"/>
              </a:spcAft>
              <a:buClr>
                <a:srgbClr val="7397BC"/>
              </a:buClr>
              <a:buSzPct val="92000"/>
              <a:buFont typeface="Wingdings"/>
              <a:buChar char="n"/>
              <a:tabLst/>
              <a:defRPr/>
            </a:pPr>
            <a:r>
              <a:rPr lang="en-US" b="1" dirty="0" smtClean="0">
                <a:solidFill>
                  <a:schemeClr val="tx2"/>
                </a:solidFill>
              </a:rPr>
              <a:t>Lower Costs – </a:t>
            </a:r>
            <a:r>
              <a:rPr lang="en-US" dirty="0" smtClean="0"/>
              <a:t>Banks believe that blockchain could cut up to $20bn off costs and transform the way the industry works, per Financial Times.</a:t>
            </a:r>
            <a:r>
              <a:rPr lang="en-US" baseline="0" dirty="0" smtClean="0"/>
              <a:t> </a:t>
            </a:r>
            <a:r>
              <a:rPr lang="en-US" dirty="0" smtClean="0"/>
              <a:t>The technology could cut banks’ infrastructure costs for cross-border payments, securities trading and regulatory compliance by $15bn-$20bn a year from 2022</a:t>
            </a:r>
            <a:endParaRPr lang="en-US" baseline="0" dirty="0" smtClean="0"/>
          </a:p>
          <a:p>
            <a:pPr marL="171450" marR="0" lvl="1" indent="-169863" algn="l" defTabSz="1018721" rtl="0" eaLnBrk="1" fontAlgn="auto" latinLnBrk="0" hangingPunct="1">
              <a:lnSpc>
                <a:spcPts val="1600"/>
              </a:lnSpc>
              <a:spcBef>
                <a:spcPts val="600"/>
              </a:spcBef>
              <a:spcAft>
                <a:spcPts val="0"/>
              </a:spcAft>
              <a:buClr>
                <a:srgbClr val="7397BC"/>
              </a:buClr>
              <a:buSzPct val="92000"/>
              <a:buFont typeface="Wingdings"/>
              <a:buChar char="n"/>
              <a:tabLst/>
              <a:defRPr/>
            </a:pPr>
            <a:r>
              <a:rPr lang="en-US" baseline="0" dirty="0" smtClean="0"/>
              <a:t>T</a:t>
            </a:r>
            <a:r>
              <a:rPr lang="en-US" dirty="0" smtClean="0">
                <a:solidFill>
                  <a:schemeClr val="tx2"/>
                </a:solidFill>
              </a:rPr>
              <a:t>here is no cost to access the bitcoin network, and even if subsequent blockchain networks do have fees, the transactions fees will likely be much lower than they currently are</a:t>
            </a:r>
            <a:endParaRPr lang="en-US" b="0" baseline="0" dirty="0" smtClean="0"/>
          </a:p>
          <a:p>
            <a:endParaRPr lang="en-US" b="1" dirty="0" smtClean="0"/>
          </a:p>
          <a:p>
            <a:r>
              <a:rPr lang="en-US" b="1" dirty="0" smtClean="0"/>
              <a:t>JPM Actions</a:t>
            </a:r>
          </a:p>
          <a:p>
            <a:pPr marL="171450" lvl="1" indent="-169863" defTabSz="1018721">
              <a:lnSpc>
                <a:spcPts val="1600"/>
              </a:lnSpc>
              <a:spcBef>
                <a:spcPts val="200"/>
              </a:spcBef>
              <a:buClr>
                <a:srgbClr val="7397BC"/>
              </a:buClr>
              <a:buSzPct val="92000"/>
              <a:buFont typeface="Wingdings"/>
              <a:buChar char="n"/>
              <a:defRPr/>
            </a:pPr>
            <a:r>
              <a:rPr lang="en-US" sz="1200" dirty="0" smtClean="0">
                <a:solidFill>
                  <a:schemeClr val="tx2"/>
                </a:solidFill>
              </a:rPr>
              <a:t>R3 is a blockchain technology company leading a consortium of 45 financial companies including JP Morgan</a:t>
            </a:r>
          </a:p>
          <a:p>
            <a:pPr marL="171450" lvl="1" indent="-169863" defTabSz="1018721">
              <a:lnSpc>
                <a:spcPts val="1600"/>
              </a:lnSpc>
              <a:spcBef>
                <a:spcPts val="200"/>
              </a:spcBef>
              <a:buClr>
                <a:srgbClr val="7397BC"/>
              </a:buClr>
              <a:buSzPct val="92000"/>
              <a:buFont typeface="Wingdings"/>
              <a:buChar char="n"/>
              <a:defRPr/>
            </a:pPr>
            <a:r>
              <a:rPr lang="en-US" sz="1200" dirty="0" smtClean="0">
                <a:solidFill>
                  <a:schemeClr val="tx2"/>
                </a:solidFill>
              </a:rPr>
              <a:t>Digital Asset Holdings is a blockchain tech company providing settlement and ledger services for financial assets,</a:t>
            </a:r>
            <a:r>
              <a:rPr lang="en-US" sz="1200" baseline="0" dirty="0" smtClean="0">
                <a:solidFill>
                  <a:schemeClr val="tx2"/>
                </a:solidFill>
              </a:rPr>
              <a:t> with Blythe Masters as CEO</a:t>
            </a:r>
          </a:p>
          <a:p>
            <a:pPr marL="171450" marR="0" lvl="1" indent="-169863" algn="l" defTabSz="1018721" rtl="0" eaLnBrk="1" fontAlgn="auto" latinLnBrk="0" hangingPunct="1">
              <a:lnSpc>
                <a:spcPts val="1600"/>
              </a:lnSpc>
              <a:spcBef>
                <a:spcPts val="200"/>
              </a:spcBef>
              <a:spcAft>
                <a:spcPts val="0"/>
              </a:spcAft>
              <a:buClr>
                <a:srgbClr val="7397BC"/>
              </a:buClr>
              <a:buSzPct val="92000"/>
              <a:buFont typeface="Wingdings"/>
              <a:buChar char="n"/>
              <a:tabLst/>
              <a:defRPr/>
            </a:pPr>
            <a:r>
              <a:rPr lang="en-US" dirty="0" smtClean="0">
                <a:solidFill>
                  <a:schemeClr val="tx2"/>
                </a:solidFill>
              </a:rPr>
              <a:t>In early 2016, JP Morgan tested a blockchain program for about 2,200 clients on U.S. dollar transfers between London and Tokyo.  The goal is to give clients fast turnaround times and reduce risk.</a:t>
            </a:r>
          </a:p>
          <a:p>
            <a:pPr marL="171450" lvl="1" indent="-169863" defTabSz="1018721">
              <a:lnSpc>
                <a:spcPts val="1600"/>
              </a:lnSpc>
              <a:spcBef>
                <a:spcPts val="200"/>
              </a:spcBef>
              <a:buClr>
                <a:srgbClr val="7397BC"/>
              </a:buClr>
              <a:buSzPct val="92000"/>
              <a:buFont typeface="Wingdings"/>
              <a:buChar char="n"/>
              <a:defRPr/>
            </a:pPr>
            <a:r>
              <a:rPr lang="en-US" sz="1200" dirty="0" smtClean="0">
                <a:solidFill>
                  <a:schemeClr val="tx2"/>
                </a:solidFill>
              </a:rPr>
              <a:t>Juno project,</a:t>
            </a:r>
            <a:r>
              <a:rPr lang="en-US" sz="1200" baseline="0" dirty="0" smtClean="0">
                <a:solidFill>
                  <a:schemeClr val="tx2"/>
                </a:solidFill>
              </a:rPr>
              <a:t> unveiled by JPM on March 3, is working on the development of an open source blockchain</a:t>
            </a:r>
            <a:endParaRPr lang="en-US" sz="1200" dirty="0" smtClean="0">
              <a:solidFill>
                <a:schemeClr val="tx2"/>
              </a:solidFill>
            </a:endParaRP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7F5A7-FC86-4C73-AC6A-0927F6FE5705}" type="slidenum">
              <a:rPr lang="en-US" smtClean="0"/>
              <a:t>14</a:t>
            </a:fld>
            <a:endParaRPr lang="en-US"/>
          </a:p>
        </p:txBody>
      </p:sp>
    </p:spTree>
    <p:extLst>
      <p:ext uri="{BB962C8B-B14F-4D97-AF65-F5344CB8AC3E}">
        <p14:creationId xmlns:p14="http://schemas.microsoft.com/office/powerpoint/2010/main" val="15532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50348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36015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Notes</a:t>
            </a:r>
          </a:p>
          <a:p>
            <a:pPr marL="171450" indent="-171450">
              <a:buFont typeface="Wingdings" panose="05000000000000000000" pitchFamily="2" charset="2"/>
              <a:buChar char="§"/>
            </a:pPr>
            <a:r>
              <a:rPr lang="en-US" baseline="0" dirty="0" smtClean="0"/>
              <a:t>Although the shift to electronic from paper checks is a well known trend at this point, it can be framed as a driver/cause of the increasing fintech investment detailed on the next slide</a:t>
            </a:r>
          </a:p>
          <a:p>
            <a:pPr marL="171450" indent="-171450">
              <a:buFont typeface="Wingdings" panose="05000000000000000000" pitchFamily="2" charset="2"/>
              <a:buChar char="§"/>
            </a:pPr>
            <a:r>
              <a:rPr lang="en-US" baseline="0" dirty="0" smtClean="0"/>
              <a:t>Shift to mobile – the percentage of consumers making mobile payments has doubled since 2011 according to a study by the Fed.</a:t>
            </a:r>
          </a:p>
          <a:p>
            <a:pPr marL="171450" indent="-171450">
              <a:buFont typeface="Wingdings" panose="05000000000000000000" pitchFamily="2" charset="2"/>
              <a:buChar char="§"/>
            </a:pPr>
            <a:r>
              <a:rPr lang="en-US" baseline="0" dirty="0" smtClean="0"/>
              <a:t>Alternative forms of payment – PayPal used as an example.  </a:t>
            </a:r>
            <a:r>
              <a:rPr lang="en-US" baseline="0" dirty="0" err="1" smtClean="0"/>
              <a:t>Venmo</a:t>
            </a:r>
            <a:r>
              <a:rPr lang="en-US" baseline="0" dirty="0" smtClean="0"/>
              <a:t> payments have been grown also - $1 billion was transferred on </a:t>
            </a:r>
            <a:r>
              <a:rPr lang="en-US" baseline="0" dirty="0" err="1" smtClean="0"/>
              <a:t>Venmo</a:t>
            </a:r>
            <a:r>
              <a:rPr lang="en-US" baseline="0" dirty="0" smtClean="0"/>
              <a:t> in January 2016, which is 2.5x more than in January 2015. </a:t>
            </a:r>
          </a:p>
          <a:p>
            <a:pPr marL="171450" indent="-171450">
              <a:buFont typeface="Wingdings" panose="05000000000000000000" pitchFamily="2" charset="2"/>
              <a:buChar char="§"/>
            </a:pPr>
            <a:r>
              <a:rPr lang="en-US" baseline="0" dirty="0" smtClean="0"/>
              <a:t>Bill Payments – the last point strives to create a connection with the audience and show how applicable these trends really are.  </a:t>
            </a:r>
          </a:p>
          <a:p>
            <a:endParaRPr lang="en-US" baseline="0" dirty="0" smtClean="0"/>
          </a:p>
        </p:txBody>
      </p:sp>
    </p:spTree>
    <p:extLst>
      <p:ext uri="{BB962C8B-B14F-4D97-AF65-F5344CB8AC3E}">
        <p14:creationId xmlns:p14="http://schemas.microsoft.com/office/powerpoint/2010/main" val="254930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Notes:</a:t>
            </a:r>
          </a:p>
          <a:p>
            <a:pPr marL="171450" indent="-171450">
              <a:buFont typeface="Wingdings" panose="05000000000000000000" pitchFamily="2" charset="2"/>
              <a:buChar char="§"/>
            </a:pPr>
            <a:r>
              <a:rPr lang="en-US" baseline="0" dirty="0" smtClean="0"/>
              <a:t>Top deal notes</a:t>
            </a:r>
          </a:p>
          <a:p>
            <a:pPr marL="628650" lvl="1" indent="-171450">
              <a:buFont typeface="Wingdings" panose="05000000000000000000" pitchFamily="2" charset="2"/>
              <a:buChar char="§"/>
            </a:pPr>
            <a:r>
              <a:rPr lang="en-US" baseline="0" dirty="0" err="1" smtClean="0"/>
              <a:t>SoFi</a:t>
            </a:r>
            <a:r>
              <a:rPr lang="en-US" baseline="0" dirty="0" smtClean="0"/>
              <a:t> – </a:t>
            </a:r>
            <a:r>
              <a:rPr lang="en-US" baseline="0" dirty="0" err="1" smtClean="0"/>
              <a:t>SoFi</a:t>
            </a:r>
            <a:r>
              <a:rPr lang="en-US" baseline="0" dirty="0" smtClean="0"/>
              <a:t> is a marketplace lender offering </a:t>
            </a:r>
            <a:r>
              <a:rPr lang="en-US" baseline="0" dirty="0" err="1" smtClean="0"/>
              <a:t>mortage</a:t>
            </a:r>
            <a:r>
              <a:rPr lang="en-US" baseline="0" dirty="0" smtClean="0"/>
              <a:t>, student loan financing, and other loans, and is based in San Francisco. </a:t>
            </a:r>
          </a:p>
          <a:p>
            <a:pPr marL="628650" lvl="1" indent="-171450">
              <a:buFont typeface="Wingdings" panose="05000000000000000000" pitchFamily="2" charset="2"/>
              <a:buChar char="§"/>
            </a:pPr>
            <a:r>
              <a:rPr lang="en-US" baseline="0" dirty="0" err="1" smtClean="0"/>
              <a:t>Zhong</a:t>
            </a:r>
            <a:r>
              <a:rPr lang="en-US" baseline="0" dirty="0" smtClean="0"/>
              <a:t> An Online Insurance – China’s first online-only insurer, backed by Alibaba’s financial-services affiliate</a:t>
            </a:r>
          </a:p>
          <a:p>
            <a:pPr marL="628650" lvl="1" indent="-171450">
              <a:buFont typeface="Wingdings" panose="05000000000000000000" pitchFamily="2" charset="2"/>
              <a:buChar char="§"/>
            </a:pPr>
            <a:r>
              <a:rPr lang="en-US" baseline="0" dirty="0" smtClean="0"/>
              <a:t>Zenefits - offers cloud-based software as a service to companies to manage their HR</a:t>
            </a:r>
          </a:p>
          <a:p>
            <a:pPr marL="628650" lvl="1" indent="-171450">
              <a:buFont typeface="Wingdings" panose="05000000000000000000" pitchFamily="2" charset="2"/>
              <a:buChar char="§"/>
            </a:pPr>
            <a:r>
              <a:rPr lang="en-US" baseline="0" dirty="0" smtClean="0"/>
              <a:t>Affirm - offers lending services for shoppers at fair rates</a:t>
            </a:r>
          </a:p>
          <a:p>
            <a:pPr marL="171450" indent="-171450">
              <a:buFont typeface="Wingdings" panose="05000000000000000000" pitchFamily="2" charset="2"/>
              <a:buChar char="§"/>
            </a:pPr>
            <a:r>
              <a:rPr lang="en-US" dirty="0" smtClean="0">
                <a:solidFill>
                  <a:schemeClr val="tx2"/>
                </a:solidFill>
              </a:rPr>
              <a:t>The</a:t>
            </a:r>
            <a:r>
              <a:rPr lang="en-US" baseline="0" dirty="0" smtClean="0">
                <a:solidFill>
                  <a:schemeClr val="tx2"/>
                </a:solidFill>
              </a:rPr>
              <a:t> value of global fintech investment in 2015 grew by 75% to $22.3bn – this outpaces venture investment as a whole which only grew 29% in 2015.</a:t>
            </a:r>
          </a:p>
          <a:p>
            <a:pPr marL="171450" indent="-171450">
              <a:buFont typeface="Wingdings" panose="05000000000000000000" pitchFamily="2" charset="2"/>
              <a:buChar char="§"/>
            </a:pPr>
            <a:r>
              <a:rPr lang="en-US" dirty="0" smtClean="0">
                <a:solidFill>
                  <a:schemeClr val="tx2"/>
                </a:solidFill>
              </a:rPr>
              <a:t>Despite</a:t>
            </a:r>
            <a:r>
              <a:rPr lang="en-US" baseline="0" dirty="0" smtClean="0">
                <a:solidFill>
                  <a:schemeClr val="tx2"/>
                </a:solidFill>
              </a:rPr>
              <a:t> the increase in global investment, there are signs that the fintech industry is beginning to reach a new level of maturity, such as:</a:t>
            </a:r>
          </a:p>
          <a:p>
            <a:pPr marL="628650" lvl="1" indent="-171450">
              <a:buFont typeface="Wingdings" panose="05000000000000000000" pitchFamily="2" charset="2"/>
              <a:buChar char="§"/>
            </a:pPr>
            <a:r>
              <a:rPr lang="en-US" baseline="0" dirty="0" smtClean="0">
                <a:solidFill>
                  <a:schemeClr val="tx2"/>
                </a:solidFill>
              </a:rPr>
              <a:t>Increase in larger deal sizes</a:t>
            </a:r>
          </a:p>
          <a:p>
            <a:pPr marL="628650" lvl="1" indent="-171450">
              <a:buFont typeface="Wingdings" panose="05000000000000000000" pitchFamily="2" charset="2"/>
              <a:buChar char="§"/>
            </a:pPr>
            <a:r>
              <a:rPr lang="en-US" baseline="0" dirty="0" smtClean="0">
                <a:solidFill>
                  <a:schemeClr val="tx2"/>
                </a:solidFill>
              </a:rPr>
              <a:t>3 fintech hotspots, New York, Silicon Valley, and London, have seen slowdowns in growth, although Austin, Stockholm, and Mumbai have picked up.</a:t>
            </a:r>
            <a:endParaRPr lang="en-US" dirty="0" smtClean="0">
              <a:solidFill>
                <a:schemeClr val="tx2"/>
              </a:solidFill>
            </a:endParaRPr>
          </a:p>
          <a:p>
            <a:pPr marL="171450" indent="-171450">
              <a:buFont typeface="Wingdings" panose="05000000000000000000" pitchFamily="2" charset="2"/>
              <a:buChar char="§"/>
            </a:pPr>
            <a:r>
              <a:rPr lang="en-US" dirty="0" smtClean="0">
                <a:solidFill>
                  <a:schemeClr val="tx2"/>
                </a:solidFill>
              </a:rPr>
              <a:t>In Q1 2016, fintech companies in APAC received more than 50% of all global</a:t>
            </a:r>
            <a:r>
              <a:rPr lang="en-US" baseline="0" dirty="0" smtClean="0">
                <a:solidFill>
                  <a:schemeClr val="tx2"/>
                </a:solidFill>
              </a:rPr>
              <a:t> </a:t>
            </a:r>
            <a:r>
              <a:rPr lang="en-US" dirty="0" smtClean="0">
                <a:solidFill>
                  <a:schemeClr val="tx2"/>
                </a:solidFill>
              </a:rPr>
              <a:t>investment,</a:t>
            </a:r>
            <a:r>
              <a:rPr lang="en-US" baseline="0" dirty="0" smtClean="0">
                <a:solidFill>
                  <a:schemeClr val="tx2"/>
                </a:solidFill>
              </a:rPr>
              <a:t> so APAC was a strong driver of the 2016 number so far.  </a:t>
            </a:r>
          </a:p>
          <a:p>
            <a:pPr marL="171450" indent="-171450">
              <a:buFont typeface="Wingdings" panose="05000000000000000000" pitchFamily="2" charset="2"/>
              <a:buChar char="§"/>
            </a:pPr>
            <a:r>
              <a:rPr lang="en-US" baseline="0" dirty="0" smtClean="0">
                <a:solidFill>
                  <a:schemeClr val="tx2"/>
                </a:solidFill>
              </a:rPr>
              <a:t>Focus on Lending and Retail</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smtClean="0">
                <a:solidFill>
                  <a:schemeClr val="tx2"/>
                </a:solidFill>
              </a:rPr>
              <a:t>44%</a:t>
            </a:r>
            <a:r>
              <a:rPr lang="en-US" dirty="0" smtClean="0">
                <a:solidFill>
                  <a:schemeClr val="tx2"/>
                </a:solidFill>
              </a:rPr>
              <a:t> of global fintech investments in 2015, compared to 29% in 2014, have been in collaborative fintechs who seek to enhance to the position of existing institutions</a:t>
            </a:r>
          </a:p>
          <a:p>
            <a:pPr marL="630237" lvl="2" indent="-171450" algn="l" defTabSz="1019175" eaLnBrk="1" hangingPunct="1">
              <a:lnSpc>
                <a:spcPct val="110000"/>
              </a:lnSpc>
              <a:spcBef>
                <a:spcPts val="300"/>
              </a:spcBef>
              <a:buClr>
                <a:srgbClr val="7397BC"/>
              </a:buClr>
              <a:buSzPct val="92000"/>
              <a:buFont typeface="Wingdings" panose="05000000000000000000" pitchFamily="2" charset="2"/>
              <a:buChar char="§"/>
              <a:defRPr/>
            </a:pPr>
            <a:r>
              <a:rPr lang="en-GB" kern="0" dirty="0" smtClean="0">
                <a:solidFill>
                  <a:schemeClr val="tx2"/>
                </a:solidFill>
                <a:latin typeface="Arial"/>
              </a:rPr>
              <a:t>An increasing number of fintechs, not able to compete with established financial institutions, will view banks as partners</a:t>
            </a:r>
          </a:p>
          <a:p>
            <a:pPr marL="630237" lvl="2" indent="-171450" algn="l" defTabSz="1019175" eaLnBrk="1" hangingPunct="1">
              <a:lnSpc>
                <a:spcPct val="110000"/>
              </a:lnSpc>
              <a:spcBef>
                <a:spcPts val="300"/>
              </a:spcBef>
              <a:buClr>
                <a:srgbClr val="7397BC"/>
              </a:buClr>
              <a:buSzPct val="92000"/>
              <a:buFont typeface="Wingdings" panose="05000000000000000000" pitchFamily="2" charset="2"/>
              <a:buChar char="§"/>
              <a:defRPr/>
            </a:pPr>
            <a:r>
              <a:rPr lang="en-GB" kern="0" dirty="0" smtClean="0">
                <a:solidFill>
                  <a:schemeClr val="tx2"/>
                </a:solidFill>
                <a:latin typeface="Arial"/>
              </a:rPr>
              <a:t>Expanded opportunity for banks and other companies to collaborate with fintechs</a:t>
            </a:r>
          </a:p>
          <a:p>
            <a:pPr marL="6286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smtClean="0">
              <a:solidFill>
                <a:schemeClr val="tx2"/>
              </a:solidFill>
            </a:endParaRPr>
          </a:p>
          <a:p>
            <a:pPr marL="171450" indent="-171450">
              <a:buFont typeface="Wingdings" panose="05000000000000000000" pitchFamily="2" charset="2"/>
              <a:buChar char="§"/>
            </a:pPr>
            <a:endParaRPr lang="en-US" baseline="0" dirty="0" smtClean="0">
              <a:solidFill>
                <a:schemeClr val="tx2"/>
              </a:solidFill>
            </a:endParaRPr>
          </a:p>
          <a:p>
            <a:endParaRPr lang="en-US" dirty="0"/>
          </a:p>
        </p:txBody>
      </p:sp>
    </p:spTree>
    <p:extLst>
      <p:ext uri="{BB962C8B-B14F-4D97-AF65-F5344CB8AC3E}">
        <p14:creationId xmlns:p14="http://schemas.microsoft.com/office/powerpoint/2010/main" val="360156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Main takeaway from this</a:t>
            </a:r>
            <a:r>
              <a:rPr lang="en-US" baseline="0" dirty="0" smtClean="0"/>
              <a:t> page – Payments and lending are the largest segments of fintech.  However, be aware that this is VC investment only and does not include bank investment and other investments.</a:t>
            </a:r>
          </a:p>
          <a:p>
            <a:pPr marL="171450" indent="-171450">
              <a:buFont typeface="Wingdings" panose="05000000000000000000" pitchFamily="2" charset="2"/>
              <a:buChar char="§"/>
            </a:pPr>
            <a:r>
              <a:rPr lang="en-US" baseline="0" dirty="0" smtClean="0"/>
              <a:t>The payments and lending spaces continue to dominate.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$462mm in blockchain funding from VC firms between September and January 2015</a:t>
            </a:r>
          </a:p>
          <a:p>
            <a:pPr marL="171450" indent="-171450">
              <a:buFont typeface="Wingdings" panose="05000000000000000000" pitchFamily="2" charset="2"/>
              <a:buChar char="§"/>
            </a:pPr>
            <a:r>
              <a:rPr lang="en-US" baseline="0" dirty="0" smtClean="0"/>
              <a:t>This information is a multi-year look at the fintech sub-sectors that are being funded by venture capital and private equity</a:t>
            </a:r>
          </a:p>
        </p:txBody>
      </p:sp>
    </p:spTree>
    <p:extLst>
      <p:ext uri="{BB962C8B-B14F-4D97-AF65-F5344CB8AC3E}">
        <p14:creationId xmlns:p14="http://schemas.microsoft.com/office/powerpoint/2010/main" val="360156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050" b="1" dirty="0" smtClean="0"/>
              <a:t>Invest (can also be viewed as partnerships)</a:t>
            </a:r>
          </a:p>
          <a:p>
            <a:pPr marL="173037" lvl="1"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In 2013, 41% of global fintech investment came from VCs</a:t>
            </a:r>
            <a:r>
              <a:rPr lang="en-US" sz="1050" baseline="0" dirty="0" smtClean="0">
                <a:solidFill>
                  <a:schemeClr val="tx2"/>
                </a:solidFill>
                <a:latin typeface="Arial"/>
              </a:rPr>
              <a:t> – this is down to 34% in 2015.  Banks are investing more and more heavily</a:t>
            </a:r>
            <a:endParaRPr lang="en-US" sz="1050" dirty="0" smtClean="0">
              <a:solidFill>
                <a:schemeClr val="tx2"/>
              </a:solidFill>
              <a:latin typeface="Arial"/>
            </a:endParaRPr>
          </a:p>
          <a:p>
            <a:pPr marL="173037" lvl="1"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In order to achieve both short and long term success, banks must not only invest in easily adoptable technologies but make other investments in innovation as well. </a:t>
            </a:r>
          </a:p>
          <a:p>
            <a:pPr marL="0" indent="0">
              <a:buFont typeface="Wingdings" panose="05000000000000000000" pitchFamily="2" charset="2"/>
              <a:buNone/>
            </a:pPr>
            <a:endParaRPr lang="en-US" sz="1050" b="1" dirty="0" smtClean="0"/>
          </a:p>
          <a:p>
            <a:pPr marL="173037" lvl="1" indent="-171450" defTabSz="1018951">
              <a:spcBef>
                <a:spcPts val="199"/>
              </a:spcBef>
              <a:buClr>
                <a:srgbClr val="7397BC"/>
              </a:buClr>
              <a:buSzPct val="92000"/>
              <a:buFont typeface="Wingdings" panose="05000000000000000000" pitchFamily="2" charset="2"/>
              <a:buChar char="§"/>
            </a:pPr>
            <a:r>
              <a:rPr lang="en-US" sz="1050" dirty="0" smtClean="0">
                <a:solidFill>
                  <a:schemeClr val="tx2"/>
                </a:solidFill>
              </a:rPr>
              <a:t>Investment in several emerging and legacy fintechs to achieve efficiency and provide increased value to clients</a:t>
            </a:r>
          </a:p>
          <a:p>
            <a:pPr marL="173037" lvl="1" indent="-171450" defTabSz="1018951">
              <a:spcBef>
                <a:spcPts val="199"/>
              </a:spcBef>
              <a:buClr>
                <a:srgbClr val="7397BC"/>
              </a:buClr>
              <a:buSzPct val="92000"/>
              <a:buFont typeface="Wingdings" panose="05000000000000000000" pitchFamily="2" charset="2"/>
              <a:buChar char="§"/>
            </a:pPr>
            <a:r>
              <a:rPr lang="en-US" sz="1050" dirty="0" smtClean="0">
                <a:solidFill>
                  <a:schemeClr val="tx2"/>
                </a:solidFill>
              </a:rPr>
              <a:t>The Financial Solutions Lab at JPM is a $30 million, five-year initiative with a series of competitions to identify, test and expand the availability of promising innovations that promote financial health</a:t>
            </a:r>
          </a:p>
          <a:p>
            <a:pPr marL="173037" lvl="1"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JPM Deal Notes</a:t>
            </a:r>
          </a:p>
          <a:p>
            <a:pPr marL="630237" marR="0" lvl="2" indent="-171450" algn="l" defTabSz="1018951" rtl="0" eaLnBrk="1" fontAlgn="auto" latinLnBrk="0" hangingPunct="1">
              <a:lnSpc>
                <a:spcPct val="100000"/>
              </a:lnSpc>
              <a:spcBef>
                <a:spcPts val="600"/>
              </a:spcBef>
              <a:spcAft>
                <a:spcPts val="0"/>
              </a:spcAft>
              <a:buClr>
                <a:srgbClr val="7397BC"/>
              </a:buClr>
              <a:buSzPct val="92000"/>
              <a:buFont typeface="Wingdings" panose="05000000000000000000" pitchFamily="2" charset="2"/>
              <a:buChar char="§"/>
              <a:tabLst/>
              <a:defRPr/>
            </a:pPr>
            <a:r>
              <a:rPr lang="en-US" sz="1050" dirty="0" smtClean="0">
                <a:solidFill>
                  <a:schemeClr val="tx2"/>
                </a:solidFill>
                <a:latin typeface="Arial"/>
              </a:rPr>
              <a:t>Avant –</a:t>
            </a:r>
            <a:r>
              <a:rPr lang="en-US" sz="1050" baseline="0" dirty="0" smtClean="0">
                <a:solidFill>
                  <a:schemeClr val="tx2"/>
                </a:solidFill>
                <a:latin typeface="Arial"/>
              </a:rPr>
              <a:t> </a:t>
            </a:r>
            <a:r>
              <a:rPr lang="en-US" sz="1050" dirty="0" smtClean="0">
                <a:solidFill>
                  <a:schemeClr val="tx2"/>
                </a:solidFill>
                <a:latin typeface="Arial"/>
              </a:rPr>
              <a:t>$20mm investment for 1%, partnering </a:t>
            </a:r>
            <a:r>
              <a:rPr lang="en-US" sz="1050" dirty="0" smtClean="0">
                <a:solidFill>
                  <a:schemeClr val="tx2"/>
                </a:solidFill>
                <a:latin typeface="Arial"/>
                <a:ea typeface="LF_Kai"/>
              </a:rPr>
              <a:t>with Avant to collateralize consumer loans</a:t>
            </a:r>
            <a:endParaRPr lang="en-US" sz="1050" dirty="0" smtClean="0">
              <a:solidFill>
                <a:schemeClr val="tx2"/>
              </a:solidFill>
              <a:latin typeface="Arial"/>
            </a:endParaRPr>
          </a:p>
          <a:p>
            <a:pPr marL="630237" lvl="2"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Digital Asset Holdings –</a:t>
            </a:r>
            <a:r>
              <a:rPr lang="en-US" sz="1050" baseline="0" dirty="0" smtClean="0">
                <a:solidFill>
                  <a:schemeClr val="tx2"/>
                </a:solidFill>
                <a:latin typeface="Arial"/>
              </a:rPr>
              <a:t> </a:t>
            </a:r>
            <a:r>
              <a:rPr lang="en-US" sz="1050" dirty="0" smtClean="0">
                <a:solidFill>
                  <a:schemeClr val="tx2"/>
                </a:solidFill>
                <a:latin typeface="Arial"/>
              </a:rPr>
              <a:t>$7.9mm investment for 5%, p</a:t>
            </a:r>
            <a:r>
              <a:rPr lang="en-US" sz="1050" dirty="0" smtClean="0">
                <a:solidFill>
                  <a:schemeClr val="tx2"/>
                </a:solidFill>
                <a:latin typeface="Arial"/>
                <a:ea typeface="LF_Kai"/>
              </a:rPr>
              <a:t>artnering with Digital Asset Holdings for syndicated loan settlements</a:t>
            </a:r>
            <a:r>
              <a:rPr lang="en-US" sz="1050" dirty="0" smtClean="0">
                <a:solidFill>
                  <a:schemeClr val="tx2"/>
                </a:solidFill>
                <a:latin typeface="Arial"/>
              </a:rPr>
              <a:t> </a:t>
            </a:r>
          </a:p>
          <a:p>
            <a:pPr marL="630237" lvl="2"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Motif Investing</a:t>
            </a:r>
            <a:r>
              <a:rPr lang="en-US" sz="1050" baseline="0" dirty="0" smtClean="0">
                <a:solidFill>
                  <a:schemeClr val="tx2"/>
                </a:solidFill>
                <a:latin typeface="Arial"/>
              </a:rPr>
              <a:t> – $10mm investment for 4%, enabling </a:t>
            </a:r>
            <a:r>
              <a:rPr lang="en-US" sz="1050" dirty="0" smtClean="0">
                <a:solidFill>
                  <a:schemeClr val="tx2"/>
                </a:solidFill>
                <a:latin typeface="Arial"/>
                <a:ea typeface="LF_Kai"/>
              </a:rPr>
              <a:t>individuals to invest and participate in IPO</a:t>
            </a:r>
            <a:endParaRPr lang="en-US" sz="1050" dirty="0" smtClean="0">
              <a:solidFill>
                <a:schemeClr val="tx2"/>
              </a:solidFill>
              <a:latin typeface="Arial"/>
            </a:endParaRPr>
          </a:p>
          <a:p>
            <a:pPr marL="1587" lvl="1" indent="0" algn="l" defTabSz="1018951">
              <a:spcBef>
                <a:spcPts val="600"/>
              </a:spcBef>
              <a:buClr>
                <a:srgbClr val="7397BC"/>
              </a:buClr>
              <a:buSzPct val="92000"/>
              <a:buFont typeface="Wingdings"/>
              <a:buNone/>
            </a:pPr>
            <a:endParaRPr lang="en-US" sz="1050" dirty="0" smtClean="0"/>
          </a:p>
          <a:p>
            <a:r>
              <a:rPr lang="en-US" sz="1050" b="1" dirty="0" smtClean="0"/>
              <a:t>Collaborate</a:t>
            </a:r>
          </a:p>
          <a:p>
            <a:pPr marL="173037" lvl="1" indent="-171450" defTabSz="1018951">
              <a:spcBef>
                <a:spcPts val="199"/>
              </a:spcBef>
              <a:buClr>
                <a:srgbClr val="7397BC"/>
              </a:buClr>
              <a:buSzPct val="92000"/>
              <a:buFont typeface="Wingdings" panose="05000000000000000000" pitchFamily="2" charset="2"/>
              <a:buChar char="§"/>
            </a:pPr>
            <a:r>
              <a:rPr lang="en-US" sz="1050" dirty="0" smtClean="0">
                <a:solidFill>
                  <a:schemeClr val="tx2"/>
                </a:solidFill>
                <a:latin typeface="Arial"/>
              </a:rPr>
              <a:t>JPM Deal Notes</a:t>
            </a:r>
          </a:p>
          <a:p>
            <a:pPr marL="630237" marR="0" lvl="2" indent="-171450" algn="l" defTabSz="1018951" rtl="0" eaLnBrk="1" fontAlgn="auto" latinLnBrk="0" hangingPunct="1">
              <a:lnSpc>
                <a:spcPct val="100000"/>
              </a:lnSpc>
              <a:spcBef>
                <a:spcPts val="199"/>
              </a:spcBef>
              <a:spcAft>
                <a:spcPts val="0"/>
              </a:spcAft>
              <a:buClr>
                <a:srgbClr val="7397BC"/>
              </a:buClr>
              <a:buSzPct val="92000"/>
              <a:buFont typeface="Wingdings" panose="05000000000000000000" pitchFamily="2" charset="2"/>
              <a:buChar char="§"/>
              <a:tabLst/>
              <a:defRPr/>
            </a:pPr>
            <a:r>
              <a:rPr lang="en-US" sz="1050" dirty="0" err="1" smtClean="0">
                <a:solidFill>
                  <a:schemeClr val="tx2"/>
                </a:solidFill>
                <a:latin typeface="Arial"/>
              </a:rPr>
              <a:t>LevelUP</a:t>
            </a:r>
            <a:r>
              <a:rPr lang="en-US" sz="1050" dirty="0" smtClean="0">
                <a:solidFill>
                  <a:schemeClr val="tx2"/>
                </a:solidFill>
                <a:latin typeface="Arial"/>
              </a:rPr>
              <a:t> – goal</a:t>
            </a:r>
            <a:r>
              <a:rPr lang="en-US" sz="1050" baseline="0" dirty="0" smtClean="0">
                <a:solidFill>
                  <a:schemeClr val="tx2"/>
                </a:solidFill>
                <a:latin typeface="Arial"/>
              </a:rPr>
              <a:t> is e</a:t>
            </a:r>
            <a:r>
              <a:rPr lang="en-US" sz="1050" dirty="0" smtClean="0">
                <a:solidFill>
                  <a:schemeClr val="tx2"/>
                </a:solidFill>
                <a:latin typeface="Arial"/>
                <a:ea typeface="LF_Kai"/>
              </a:rPr>
              <a:t>nabling Chase Pay features and functionality</a:t>
            </a:r>
            <a:endParaRPr lang="en-US" sz="1050" dirty="0" smtClean="0">
              <a:solidFill>
                <a:schemeClr val="tx2"/>
              </a:solidFill>
              <a:latin typeface="Arial"/>
            </a:endParaRPr>
          </a:p>
          <a:p>
            <a:pPr marL="630237" marR="0" lvl="2" indent="-171450" algn="l" defTabSz="1018951" rtl="0" eaLnBrk="1" fontAlgn="auto" latinLnBrk="0" hangingPunct="1">
              <a:lnSpc>
                <a:spcPct val="100000"/>
              </a:lnSpc>
              <a:spcBef>
                <a:spcPts val="199"/>
              </a:spcBef>
              <a:spcAft>
                <a:spcPts val="0"/>
              </a:spcAft>
              <a:buClr>
                <a:srgbClr val="7397BC"/>
              </a:buClr>
              <a:buSzPct val="92000"/>
              <a:buFont typeface="Wingdings" panose="05000000000000000000" pitchFamily="2" charset="2"/>
              <a:buChar char="§"/>
              <a:tabLst/>
              <a:defRPr/>
            </a:pPr>
            <a:r>
              <a:rPr lang="en-US" sz="1050" dirty="0" smtClean="0">
                <a:solidFill>
                  <a:schemeClr val="tx2"/>
                </a:solidFill>
                <a:latin typeface="Arial"/>
              </a:rPr>
              <a:t>OnDeck – b</a:t>
            </a:r>
            <a:r>
              <a:rPr lang="en-US" sz="1050" dirty="0" smtClean="0">
                <a:solidFill>
                  <a:schemeClr val="tx2"/>
                </a:solidFill>
                <a:latin typeface="Arial"/>
                <a:ea typeface="LF_Kai"/>
              </a:rPr>
              <a:t>uilding new Chase lending product that will be launching in 2016 for small-dollar loans to our small-business clients. Partnership offers upside for both parties</a:t>
            </a:r>
            <a:endParaRPr lang="en-US" sz="1050" dirty="0" smtClean="0">
              <a:solidFill>
                <a:schemeClr val="tx2"/>
              </a:solidFill>
              <a:latin typeface="Arial"/>
            </a:endParaRPr>
          </a:p>
          <a:p>
            <a:pPr marL="630237" marR="0" lvl="2" indent="-171450" algn="l" defTabSz="1018951" rtl="0" eaLnBrk="1" fontAlgn="auto" latinLnBrk="0" hangingPunct="1">
              <a:lnSpc>
                <a:spcPct val="100000"/>
              </a:lnSpc>
              <a:spcBef>
                <a:spcPts val="199"/>
              </a:spcBef>
              <a:spcAft>
                <a:spcPts val="0"/>
              </a:spcAft>
              <a:buClr>
                <a:srgbClr val="7397BC"/>
              </a:buClr>
              <a:buSzPct val="92000"/>
              <a:buFont typeface="Wingdings" panose="05000000000000000000" pitchFamily="2" charset="2"/>
              <a:buChar char="§"/>
              <a:tabLst/>
              <a:defRPr/>
            </a:pPr>
            <a:r>
              <a:rPr lang="en-US" sz="1050" dirty="0" smtClean="0">
                <a:solidFill>
                  <a:schemeClr val="tx2"/>
                </a:solidFill>
                <a:latin typeface="Arial"/>
              </a:rPr>
              <a:t>Kensho – p</a:t>
            </a:r>
            <a:r>
              <a:rPr lang="en-US" sz="1050" dirty="0" smtClean="0">
                <a:solidFill>
                  <a:schemeClr val="tx2"/>
                </a:solidFill>
                <a:latin typeface="Arial"/>
                <a:ea typeface="LF_Kai"/>
              </a:rPr>
              <a:t>roviding automation back-testing on correlation of events and market data that provides some talking points for client sales</a:t>
            </a:r>
          </a:p>
          <a:p>
            <a:pPr marL="630237" marR="0" lvl="2" indent="-171450" algn="l" defTabSz="1018951" rtl="0" eaLnBrk="1" fontAlgn="auto" latinLnBrk="0" hangingPunct="1">
              <a:lnSpc>
                <a:spcPct val="100000"/>
              </a:lnSpc>
              <a:spcBef>
                <a:spcPts val="199"/>
              </a:spcBef>
              <a:spcAft>
                <a:spcPts val="0"/>
              </a:spcAft>
              <a:buClr>
                <a:srgbClr val="7397BC"/>
              </a:buClr>
              <a:buSzPct val="92000"/>
              <a:buFont typeface="Wingdings" panose="05000000000000000000" pitchFamily="2" charset="2"/>
              <a:buChar char="§"/>
              <a:tabLst/>
              <a:defRPr/>
            </a:pPr>
            <a:r>
              <a:rPr lang="en-US" sz="1050" dirty="0" smtClean="0">
                <a:solidFill>
                  <a:schemeClr val="tx2"/>
                </a:solidFill>
                <a:latin typeface="Arial"/>
              </a:rPr>
              <a:t>Apple Pay </a:t>
            </a:r>
          </a:p>
          <a:p>
            <a:pPr marL="173037" lvl="1" indent="-171450" defTabSz="1018951">
              <a:spcBef>
                <a:spcPts val="199"/>
              </a:spcBef>
              <a:buClr>
                <a:srgbClr val="7397BC"/>
              </a:buClr>
              <a:buSzPct val="92000"/>
              <a:buFont typeface="Wingdings" panose="05000000000000000000" pitchFamily="2" charset="2"/>
              <a:buChar char="§"/>
            </a:pPr>
            <a:r>
              <a:rPr lang="en-US" sz="1050" dirty="0" smtClean="0">
                <a:solidFill>
                  <a:schemeClr val="tx2"/>
                </a:solidFill>
                <a:latin typeface="Arial"/>
              </a:rPr>
              <a:t>Cross-LOB Fintech Governance forum for engaging and strategizing with fintechs.</a:t>
            </a:r>
          </a:p>
          <a:p>
            <a:pPr marL="173037" lvl="1" indent="-171450" defTabSz="1018951">
              <a:spcBef>
                <a:spcPts val="199"/>
              </a:spcBef>
              <a:buClr>
                <a:srgbClr val="7397BC"/>
              </a:buClr>
              <a:buSzPct val="92000"/>
              <a:buFont typeface="Wingdings" panose="05000000000000000000" pitchFamily="2" charset="2"/>
              <a:buChar char="§"/>
            </a:pPr>
            <a:endParaRPr lang="en-US" sz="1050" dirty="0" smtClean="0">
              <a:solidFill>
                <a:schemeClr val="tx2"/>
              </a:solidFill>
              <a:latin typeface="Arial"/>
            </a:endParaRPr>
          </a:p>
          <a:p>
            <a:pPr marL="173037" lvl="1"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Collaborative fintech investments in New York accounted for 83% of all fintech funding in 2015, up from 37% in 2010.</a:t>
            </a:r>
          </a:p>
          <a:p>
            <a:pPr marL="173037" lvl="1" indent="-171450" algn="l" defTabSz="1018951">
              <a:spcBef>
                <a:spcPts val="600"/>
              </a:spcBef>
              <a:buClr>
                <a:srgbClr val="7397BC"/>
              </a:buClr>
              <a:buSzPct val="92000"/>
              <a:buFont typeface="Wingdings" panose="05000000000000000000" pitchFamily="2" charset="2"/>
              <a:buChar char="§"/>
            </a:pPr>
            <a:r>
              <a:rPr lang="en-US" sz="1050" dirty="0" smtClean="0">
                <a:solidFill>
                  <a:schemeClr val="tx2"/>
                </a:solidFill>
                <a:latin typeface="Arial"/>
              </a:rPr>
              <a:t>Regional banks lacking the budget to build advanced technology in-house have the ability to partner with fintechs for new solutions, effectively reducing the barriers to entry in the space.</a:t>
            </a:r>
          </a:p>
          <a:p>
            <a:endParaRPr lang="en-US" sz="1050" dirty="0" smtClean="0"/>
          </a:p>
          <a:p>
            <a:r>
              <a:rPr lang="en-US" sz="1050" b="1" dirty="0" smtClean="0"/>
              <a:t>Build</a:t>
            </a:r>
          </a:p>
          <a:p>
            <a:pPr marL="2286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dirty="0" smtClean="0"/>
              <a:t>M</a:t>
            </a:r>
            <a:r>
              <a:rPr lang="en-US" sz="1050" dirty="0" smtClean="0">
                <a:solidFill>
                  <a:schemeClr val="tx2"/>
                </a:solidFill>
                <a:latin typeface="Arial"/>
              </a:rPr>
              <a:t>ost banks are planning significant boosts in technology spending for 2016. </a:t>
            </a:r>
            <a:endParaRPr lang="en-US" sz="1050" dirty="0" smtClean="0"/>
          </a:p>
          <a:p>
            <a:pPr marL="2286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dirty="0" smtClean="0"/>
              <a:t>D</a:t>
            </a:r>
            <a:r>
              <a:rPr lang="en-US" sz="1050" dirty="0" smtClean="0">
                <a:solidFill>
                  <a:schemeClr val="tx2"/>
                </a:solidFill>
                <a:latin typeface="Arial"/>
              </a:rPr>
              <a:t>ata analytics, security, and mobile/online banking are some of the areas where substantial increases in spending are projected.   </a:t>
            </a:r>
          </a:p>
          <a:p>
            <a:pPr marL="228600" indent="-228600">
              <a:buFont typeface="Wingdings" panose="05000000000000000000" pitchFamily="2" charset="2"/>
              <a:buChar char="§"/>
            </a:pPr>
            <a:r>
              <a:rPr lang="en-US" sz="1050" dirty="0" smtClean="0">
                <a:solidFill>
                  <a:schemeClr val="tx2"/>
                </a:solidFill>
                <a:latin typeface="Arial"/>
              </a:rPr>
              <a:t>Picture is of JPM’s new 125,000 square-foot technology hub on Manhattan's West side</a:t>
            </a:r>
          </a:p>
          <a:p>
            <a:pPr marL="2286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50" b="1" dirty="0" smtClean="0">
                <a:latin typeface="Arial"/>
                <a:ea typeface="LF_Kai"/>
              </a:rPr>
              <a:t>Financial Solutions Lab </a:t>
            </a:r>
            <a:r>
              <a:rPr lang="en-US" sz="1050" dirty="0" smtClean="0">
                <a:latin typeface="Arial"/>
                <a:ea typeface="LF_Kai"/>
              </a:rPr>
              <a:t>is a $30mm, five-year initiative managed by the Center for Financial Services Innovation (CFSI) to identify, test, and expand the availability of promising innovations that help Americans increase savings, improve credit and build assets</a:t>
            </a:r>
          </a:p>
          <a:p>
            <a:pPr marL="2286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kern="1200" dirty="0" smtClean="0">
                <a:solidFill>
                  <a:schemeClr val="tx1"/>
                </a:solidFill>
                <a:effectLst/>
                <a:latin typeface="+mn-lt"/>
                <a:ea typeface="+mn-ea"/>
                <a:cs typeface="+mn-cs"/>
              </a:rPr>
              <a:t>Robotic Process Automation</a:t>
            </a:r>
            <a:r>
              <a:rPr lang="en-US" sz="1200" kern="1200" dirty="0" smtClean="0">
                <a:solidFill>
                  <a:schemeClr val="tx1"/>
                </a:solidFill>
                <a:effectLst/>
                <a:latin typeface="+mn-lt"/>
                <a:ea typeface="+mn-ea"/>
                <a:cs typeface="+mn-cs"/>
              </a:rPr>
              <a:t> – Robotic process automation will be used for repetitive and predictable tasks, allowing staff to perform more meaningful work.  The Robotics Center of Excellence works to develop and evaluate new robotics apps called BOTs.</a:t>
            </a:r>
            <a:endParaRPr lang="en-US" sz="1050" dirty="0" smtClean="0">
              <a:solidFill>
                <a:schemeClr val="tx2"/>
              </a:solidFill>
              <a:latin typeface="Arial"/>
            </a:endParaRPr>
          </a:p>
          <a:p>
            <a:pPr marL="228600" indent="-228600">
              <a:buFont typeface="Wingdings" panose="05000000000000000000" pitchFamily="2" charset="2"/>
              <a:buChar char="§"/>
            </a:pPr>
            <a:endParaRPr lang="en-US" sz="1050" dirty="0"/>
          </a:p>
        </p:txBody>
      </p:sp>
    </p:spTree>
    <p:extLst>
      <p:ext uri="{BB962C8B-B14F-4D97-AF65-F5344CB8AC3E}">
        <p14:creationId xmlns:p14="http://schemas.microsoft.com/office/powerpoint/2010/main" val="50348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8" lvl="1" indent="-171450" defTabSz="1038077">
              <a:lnSpc>
                <a:spcPts val="1630"/>
              </a:lnSpc>
              <a:spcBef>
                <a:spcPts val="611"/>
              </a:spcBef>
              <a:buClr>
                <a:srgbClr val="7397BC"/>
              </a:buClr>
              <a:buSzPct val="92000"/>
              <a:buFont typeface="Wingdings" panose="05000000000000000000" pitchFamily="2" charset="2"/>
              <a:buChar char="§"/>
              <a:defRPr/>
            </a:pPr>
            <a:endParaRPr lang="en-US" dirty="0">
              <a:solidFill>
                <a:schemeClr val="tx2"/>
              </a:solidFill>
            </a:endParaRPr>
          </a:p>
        </p:txBody>
      </p:sp>
    </p:spTree>
    <p:extLst>
      <p:ext uri="{BB962C8B-B14F-4D97-AF65-F5344CB8AC3E}">
        <p14:creationId xmlns:p14="http://schemas.microsoft.com/office/powerpoint/2010/main" val="50348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smtClean="0">
                <a:solidFill>
                  <a:schemeClr val="tx1"/>
                </a:solidFill>
              </a:rPr>
              <a:t>Fed</a:t>
            </a:r>
            <a:r>
              <a:rPr lang="en-US" sz="1200" baseline="0" dirty="0" smtClean="0">
                <a:solidFill>
                  <a:schemeClr val="tx1"/>
                </a:solidFill>
              </a:rPr>
              <a:t> Faster Payments Timeline (many other smaller initiatives and research studies that are subsets of the larger program have also been undertake in the last few years)</a:t>
            </a:r>
          </a:p>
          <a:p>
            <a:pPr marL="628650" lvl="1" indent="-171450">
              <a:buFont typeface="Wingdings" panose="05000000000000000000" pitchFamily="2" charset="2"/>
              <a:buChar char="§"/>
            </a:pPr>
            <a:r>
              <a:rPr lang="en-US" sz="1200" b="1" baseline="0" dirty="0" smtClean="0">
                <a:solidFill>
                  <a:schemeClr val="tx1"/>
                </a:solidFill>
              </a:rPr>
              <a:t>2013 – </a:t>
            </a:r>
            <a:r>
              <a:rPr lang="en-US" sz="1200" b="0" baseline="0" dirty="0" smtClean="0">
                <a:solidFill>
                  <a:schemeClr val="tx1"/>
                </a:solidFill>
              </a:rPr>
              <a:t>the Fed publishes “Payment System Improvement – Public Consultation Paper” which set the direction for industry-wide payment improvements.</a:t>
            </a:r>
            <a:endParaRPr lang="en-US" sz="1200" b="1" baseline="0" dirty="0" smtClean="0">
              <a:solidFill>
                <a:schemeClr val="tx1"/>
              </a:solidFill>
            </a:endParaRPr>
          </a:p>
          <a:p>
            <a:pPr marL="628650" lvl="1" indent="-171450">
              <a:buFont typeface="Wingdings" panose="05000000000000000000" pitchFamily="2" charset="2"/>
              <a:buChar char="§"/>
            </a:pPr>
            <a:r>
              <a:rPr lang="en-US" sz="1200" b="1" baseline="0" dirty="0" smtClean="0">
                <a:solidFill>
                  <a:schemeClr val="tx1"/>
                </a:solidFill>
              </a:rPr>
              <a:t>2015 – </a:t>
            </a:r>
            <a:r>
              <a:rPr lang="en-US" sz="1200" b="0" baseline="0" dirty="0" smtClean="0">
                <a:solidFill>
                  <a:schemeClr val="tx1"/>
                </a:solidFill>
              </a:rPr>
              <a:t>Task forces established and a more detailed outline of the strategies and ask.</a:t>
            </a:r>
            <a:endParaRPr lang="en-US" sz="1200" b="1" dirty="0" smtClean="0">
              <a:solidFill>
                <a:schemeClr val="tx1"/>
              </a:solidFill>
            </a:endParaRPr>
          </a:p>
          <a:p>
            <a:endParaRPr lang="en-US" sz="1200" dirty="0" smtClean="0">
              <a:solidFill>
                <a:schemeClr val="tx1"/>
              </a:solidFill>
            </a:endParaRPr>
          </a:p>
          <a:p>
            <a:r>
              <a:rPr lang="en-US" sz="1200" dirty="0" smtClean="0">
                <a:solidFill>
                  <a:schemeClr val="tx1"/>
                </a:solidFill>
              </a:rPr>
              <a:t>Notes (from</a:t>
            </a:r>
            <a:r>
              <a:rPr lang="en-US" sz="1200" baseline="0" dirty="0" smtClean="0">
                <a:solidFill>
                  <a:schemeClr val="tx1"/>
                </a:solidFill>
              </a:rPr>
              <a:t> Tom Bianco, who represents JPM on Fed Faster Payments Task Force)</a:t>
            </a:r>
            <a:endParaRPr lang="en-US" sz="900" dirty="0" smtClean="0">
              <a:solidFill>
                <a:schemeClr val="tx2"/>
              </a:solidFill>
            </a:endParaRPr>
          </a:p>
          <a:p>
            <a:pPr marL="228600" indent="-228600">
              <a:buFont typeface="Wingdings" panose="05000000000000000000" pitchFamily="2" charset="2"/>
              <a:buChar char="§"/>
            </a:pPr>
            <a:r>
              <a:rPr lang="en-US" dirty="0" smtClean="0"/>
              <a:t>The</a:t>
            </a:r>
            <a:r>
              <a:rPr lang="en-US" baseline="0" dirty="0" smtClean="0"/>
              <a:t> Federal Reserve Faster Payments Initiative is not a single form of payment rails – the Fed wanted to engage all the players in the payments industry and encourage them to build a faster payments system.  Many tech companies submitted proposals to the Fed for faster payments builds, McKenzie is analyzing all of these for the Fed.</a:t>
            </a:r>
          </a:p>
          <a:p>
            <a:pPr marL="228600" indent="-228600">
              <a:buFont typeface="Wingdings" panose="05000000000000000000" pitchFamily="2" charset="2"/>
              <a:buChar char="§"/>
            </a:pPr>
            <a:r>
              <a:rPr lang="en-US" baseline="0" dirty="0" smtClean="0"/>
              <a:t>The Fed’s end game is to create a comprehensive effectiveness criteria that will highlight the key elements of a ubiquitous faster payments system.  The Fed likely will not endorse one solutions over another if multiple are built.</a:t>
            </a:r>
          </a:p>
          <a:p>
            <a:pPr marL="228600" indent="-228600">
              <a:buFont typeface="Wingdings" panose="05000000000000000000" pitchFamily="2" charset="2"/>
              <a:buChar char="§"/>
            </a:pPr>
            <a:r>
              <a:rPr lang="en-US" baseline="0" dirty="0" smtClean="0"/>
              <a:t>The Fed wanted to push the industry to develop faster payment solutions</a:t>
            </a:r>
            <a:endParaRPr lang="en-US" dirty="0"/>
          </a:p>
        </p:txBody>
      </p:sp>
    </p:spTree>
    <p:extLst>
      <p:ext uri="{BB962C8B-B14F-4D97-AF65-F5344CB8AC3E}">
        <p14:creationId xmlns:p14="http://schemas.microsoft.com/office/powerpoint/2010/main" val="50348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 lvl="1" indent="0" algn="l" defTabSz="1018721">
              <a:lnSpc>
                <a:spcPts val="1600"/>
              </a:lnSpc>
              <a:spcBef>
                <a:spcPts val="600"/>
              </a:spcBef>
              <a:buClr>
                <a:srgbClr val="7397BC"/>
              </a:buClr>
              <a:buSzPct val="92000"/>
              <a:buFont typeface="Wingdings"/>
              <a:buNone/>
              <a:defRPr/>
            </a:pPr>
            <a:r>
              <a:rPr lang="en-US" sz="1400" b="1" dirty="0" smtClean="0">
                <a:solidFill>
                  <a:schemeClr val="tx2"/>
                </a:solidFill>
              </a:rPr>
              <a:t>Client</a:t>
            </a:r>
            <a:r>
              <a:rPr lang="en-US" sz="1400" b="1" baseline="0" dirty="0" smtClean="0">
                <a:solidFill>
                  <a:schemeClr val="tx2"/>
                </a:solidFill>
              </a:rPr>
              <a:t> Use Cases - details</a:t>
            </a:r>
            <a:endParaRPr lang="en-US" sz="1400" b="1" dirty="0" smtClean="0">
              <a:solidFill>
                <a:schemeClr val="tx2"/>
              </a:solidFill>
            </a:endParaRPr>
          </a:p>
          <a:p>
            <a:pPr marL="171450" lvl="1" indent="-169863" algn="l" defTabSz="1018721">
              <a:lnSpc>
                <a:spcPts val="1600"/>
              </a:lnSpc>
              <a:spcBef>
                <a:spcPts val="600"/>
              </a:spcBef>
              <a:buClr>
                <a:srgbClr val="7397BC"/>
              </a:buClr>
              <a:buSzPct val="92000"/>
              <a:buFont typeface="Wingdings"/>
              <a:buChar char="n"/>
              <a:defRPr/>
            </a:pPr>
            <a:r>
              <a:rPr lang="en-US" sz="1400" b="1" dirty="0" smtClean="0">
                <a:solidFill>
                  <a:schemeClr val="tx2"/>
                </a:solidFill>
              </a:rPr>
              <a:t>Payroll – </a:t>
            </a:r>
            <a:r>
              <a:rPr lang="en-US" sz="1400" dirty="0" smtClean="0">
                <a:solidFill>
                  <a:schemeClr val="tx2"/>
                </a:solidFill>
              </a:rPr>
              <a:t>emergency payroll, hourly/temporary employees</a:t>
            </a:r>
          </a:p>
          <a:p>
            <a:pPr marL="171450" lvl="1" indent="-169863" algn="l" defTabSz="1018721">
              <a:lnSpc>
                <a:spcPts val="1600"/>
              </a:lnSpc>
              <a:spcBef>
                <a:spcPts val="600"/>
              </a:spcBef>
              <a:buClr>
                <a:srgbClr val="7397BC"/>
              </a:buClr>
              <a:buSzPct val="92000"/>
              <a:buFont typeface="Wingdings"/>
              <a:buChar char="n"/>
              <a:defRPr/>
            </a:pPr>
            <a:r>
              <a:rPr lang="en-US" sz="1400" b="1" dirty="0" smtClean="0">
                <a:solidFill>
                  <a:schemeClr val="tx2"/>
                </a:solidFill>
              </a:rPr>
              <a:t>Business-to-business – </a:t>
            </a:r>
            <a:r>
              <a:rPr lang="en-US" sz="1400" dirty="0" smtClean="0">
                <a:solidFill>
                  <a:schemeClr val="tx2"/>
                </a:solidFill>
              </a:rPr>
              <a:t>due date/late invoice payments, just-in-time payments</a:t>
            </a:r>
          </a:p>
          <a:p>
            <a:pPr marL="171450" lvl="1" indent="-169863" algn="l" defTabSz="1018721">
              <a:lnSpc>
                <a:spcPts val="1600"/>
              </a:lnSpc>
              <a:spcBef>
                <a:spcPts val="600"/>
              </a:spcBef>
              <a:buClr>
                <a:srgbClr val="7397BC"/>
              </a:buClr>
              <a:buSzPct val="92000"/>
              <a:buFont typeface="Wingdings"/>
              <a:buChar char="n"/>
              <a:defRPr/>
            </a:pPr>
            <a:r>
              <a:rPr lang="en-US" sz="1400" b="1" dirty="0" smtClean="0">
                <a:solidFill>
                  <a:schemeClr val="tx2"/>
                </a:solidFill>
              </a:rPr>
              <a:t>Bill Pay –</a:t>
            </a:r>
            <a:r>
              <a:rPr lang="en-US" sz="1400" dirty="0" smtClean="0">
                <a:solidFill>
                  <a:schemeClr val="tx2"/>
                </a:solidFill>
              </a:rPr>
              <a:t> Late bill or due date payments</a:t>
            </a:r>
          </a:p>
          <a:p>
            <a:pPr marL="171450" lvl="1" indent="-169863" algn="l" defTabSz="1018721">
              <a:lnSpc>
                <a:spcPts val="1600"/>
              </a:lnSpc>
              <a:spcBef>
                <a:spcPts val="600"/>
              </a:spcBef>
              <a:buClr>
                <a:srgbClr val="7397BC"/>
              </a:buClr>
              <a:buSzPct val="92000"/>
              <a:buFont typeface="Wingdings"/>
              <a:buChar char="n"/>
              <a:defRPr/>
            </a:pPr>
            <a:r>
              <a:rPr lang="en-US" sz="1400" b="1" dirty="0" smtClean="0">
                <a:solidFill>
                  <a:schemeClr val="tx2"/>
                </a:solidFill>
              </a:rPr>
              <a:t>Person-to-person – </a:t>
            </a:r>
            <a:r>
              <a:rPr lang="en-US" sz="1400" dirty="0" smtClean="0">
                <a:solidFill>
                  <a:schemeClr val="tx2"/>
                </a:solidFill>
              </a:rPr>
              <a:t>bill splitting, replacing non-FI P2P services</a:t>
            </a:r>
          </a:p>
          <a:p>
            <a:pPr marL="171450" lvl="1" indent="-169863" algn="l" defTabSz="1018721">
              <a:lnSpc>
                <a:spcPts val="1600"/>
              </a:lnSpc>
              <a:spcBef>
                <a:spcPts val="600"/>
              </a:spcBef>
              <a:buClr>
                <a:srgbClr val="7397BC"/>
              </a:buClr>
              <a:buSzPct val="92000"/>
              <a:buFont typeface="Wingdings"/>
              <a:buChar char="n"/>
              <a:defRPr/>
            </a:pPr>
            <a:r>
              <a:rPr lang="en-US" sz="1400" b="1" dirty="0" smtClean="0">
                <a:solidFill>
                  <a:schemeClr val="tx2"/>
                </a:solidFill>
              </a:rPr>
              <a:t>Funding – </a:t>
            </a:r>
            <a:r>
              <a:rPr lang="en-US" sz="1400" dirty="0" smtClean="0">
                <a:solidFill>
                  <a:schemeClr val="tx2"/>
                </a:solidFill>
              </a:rPr>
              <a:t>loan disbursements, merchant funding for card settlement</a:t>
            </a:r>
          </a:p>
          <a:p>
            <a:pPr marL="1587" lvl="1" indent="0" algn="l" defTabSz="1018721">
              <a:lnSpc>
                <a:spcPts val="1600"/>
              </a:lnSpc>
              <a:spcBef>
                <a:spcPts val="600"/>
              </a:spcBef>
              <a:buClr>
                <a:srgbClr val="7397BC"/>
              </a:buClr>
              <a:buSzPct val="92000"/>
              <a:buFont typeface="Wingdings"/>
              <a:buNone/>
              <a:defRPr/>
            </a:pPr>
            <a:endParaRPr lang="en-US" sz="1400" b="1" dirty="0" smtClean="0">
              <a:solidFill>
                <a:schemeClr val="tx2"/>
              </a:solidFill>
            </a:endParaRPr>
          </a:p>
          <a:p>
            <a:pPr marL="1587" lvl="1" indent="0" algn="l" defTabSz="1018721">
              <a:lnSpc>
                <a:spcPts val="1600"/>
              </a:lnSpc>
              <a:spcBef>
                <a:spcPts val="600"/>
              </a:spcBef>
              <a:buClr>
                <a:srgbClr val="7397BC"/>
              </a:buClr>
              <a:buSzPct val="92000"/>
              <a:buFont typeface="Wingdings"/>
              <a:buNone/>
              <a:defRPr/>
            </a:pPr>
            <a:r>
              <a:rPr lang="en-US" sz="1600" b="1" dirty="0" smtClean="0">
                <a:solidFill>
                  <a:schemeClr val="tx2"/>
                </a:solidFill>
              </a:rPr>
              <a:t>J.P. Morgan Response to Same Day ACH</a:t>
            </a:r>
          </a:p>
          <a:p>
            <a:pPr marL="171450" lvl="1" indent="-169863" defTabSz="1018721">
              <a:lnSpc>
                <a:spcPts val="1600"/>
              </a:lnSpc>
              <a:spcBef>
                <a:spcPts val="600"/>
              </a:spcBef>
              <a:buClr>
                <a:srgbClr val="7397BC"/>
              </a:buClr>
              <a:buSzPct val="92000"/>
              <a:buFont typeface="Wingdings"/>
              <a:buChar char="n"/>
              <a:defRPr/>
            </a:pPr>
            <a:r>
              <a:rPr lang="en-US" dirty="0" smtClean="0">
                <a:solidFill>
                  <a:schemeClr val="tx2"/>
                </a:solidFill>
              </a:rPr>
              <a:t>J.P. Morgan will support Same Day ACH Origination for all clients </a:t>
            </a:r>
          </a:p>
          <a:p>
            <a:pPr marL="171450" lvl="1" indent="-169863" defTabSz="1018721">
              <a:lnSpc>
                <a:spcPts val="1600"/>
              </a:lnSpc>
              <a:spcBef>
                <a:spcPts val="600"/>
              </a:spcBef>
              <a:buClr>
                <a:srgbClr val="7397BC"/>
              </a:buClr>
              <a:buSzPct val="92000"/>
              <a:buFont typeface="Wingdings"/>
              <a:buChar char="n"/>
              <a:defRPr/>
            </a:pPr>
            <a:r>
              <a:rPr lang="en-US" dirty="0" smtClean="0">
                <a:solidFill>
                  <a:schemeClr val="tx2"/>
                </a:solidFill>
              </a:rPr>
              <a:t>Existing ACH originators will automatically be enabled to initiate Same Day ACH transactions </a:t>
            </a:r>
          </a:p>
          <a:p>
            <a:pPr marL="171450" lvl="1" indent="-169863" defTabSz="1018721">
              <a:lnSpc>
                <a:spcPts val="1600"/>
              </a:lnSpc>
              <a:spcBef>
                <a:spcPts val="600"/>
              </a:spcBef>
              <a:buClr>
                <a:srgbClr val="7397BC"/>
              </a:buClr>
              <a:buSzPct val="92000"/>
              <a:buFont typeface="Wingdings"/>
              <a:buChar char="n"/>
              <a:defRPr/>
            </a:pPr>
            <a:r>
              <a:rPr lang="en-US" dirty="0" smtClean="0">
                <a:solidFill>
                  <a:schemeClr val="tx2"/>
                </a:solidFill>
              </a:rPr>
              <a:t>New client-focused file deadlines will be established and communicated once finalized</a:t>
            </a:r>
          </a:p>
          <a:p>
            <a:pPr marL="171450" lvl="1" indent="-169863" defTabSz="1018721">
              <a:lnSpc>
                <a:spcPts val="1600"/>
              </a:lnSpc>
              <a:spcBef>
                <a:spcPts val="600"/>
              </a:spcBef>
              <a:buClr>
                <a:srgbClr val="7397BC"/>
              </a:buClr>
              <a:buSzPct val="92000"/>
              <a:buFont typeface="Wingdings"/>
              <a:buChar char="n"/>
              <a:defRPr/>
            </a:pPr>
            <a:r>
              <a:rPr lang="en-US" dirty="0" smtClean="0">
                <a:solidFill>
                  <a:schemeClr val="tx2"/>
                </a:solidFill>
              </a:rPr>
              <a:t>Robust reporting of transaction information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5" name="PlaceholderTitle"/>
          <p:cNvSpPr>
            <a:spLocks noGrp="1"/>
          </p:cNvSpPr>
          <p:nvPr>
            <p:ph type="title" idx="10" hasCustomPrompt="1"/>
          </p:nvPr>
        </p:nvSpPr>
        <p:spPr>
          <a:xfrm>
            <a:off x="758952" y="3108960"/>
            <a:ext cx="8540496" cy="402336"/>
          </a:xfrm>
          <a:solidFill>
            <a:schemeClr val="bg2"/>
          </a:solidFill>
        </p:spPr>
        <p:txBody>
          <a:bodyPr vert="horz" wrap="none" lIns="228600" tIns="228600" rIns="228600" bIns="228600" anchor="ctr">
            <a:noAutofit/>
          </a:bodyPr>
          <a:lstStyle>
            <a:lvl1pPr algn="l">
              <a:lnSpc>
                <a:spcPts val="1500"/>
              </a:lnSpc>
              <a:buFontTx/>
              <a:buNone/>
              <a:defRPr sz="1300" b="1" cap="all" spc="360">
                <a:solidFill>
                  <a:schemeClr val="bg1"/>
                </a:solidFill>
                <a:latin typeface="+mj-lt"/>
              </a:defRPr>
            </a:lvl1pPr>
          </a:lstStyle>
          <a:p>
            <a:r>
              <a:rPr lang="en-US" dirty="0" smtClean="0"/>
              <a:t>CLICK TO ADD TITLE</a:t>
            </a:r>
            <a:endParaRPr lang="en-US" dirty="0"/>
          </a:p>
        </p:txBody>
      </p:sp>
      <p:sp>
        <p:nvSpPr>
          <p:cNvPr id="6" name="PlaceholderSubtitle"/>
          <p:cNvSpPr>
            <a:spLocks noGrp="1"/>
          </p:cNvSpPr>
          <p:nvPr>
            <p:ph type="subTitle" idx="11" hasCustomPrompt="1"/>
          </p:nvPr>
        </p:nvSpPr>
        <p:spPr>
          <a:xfrm>
            <a:off x="896112" y="3721608"/>
            <a:ext cx="6099048" cy="265176"/>
          </a:xfrm>
        </p:spPr>
        <p:txBody>
          <a:bodyPr vert="horz" wrap="square" lIns="91440" tIns="36576" rIns="36576" bIns="36576" anchor="t">
            <a:noAutofit/>
          </a:bodyPr>
          <a:lstStyle>
            <a:lvl1pPr marL="0" indent="0" algn="l">
              <a:lnSpc>
                <a:spcPct val="150000"/>
              </a:lnSpc>
              <a:buFontTx/>
              <a:buNone/>
              <a:defRPr sz="1100" b="0">
                <a:solidFill>
                  <a:schemeClr val="tx2"/>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add subtitle</a:t>
            </a:r>
            <a:endParaRPr lang="en-US" dirty="0"/>
          </a:p>
        </p:txBody>
      </p:sp>
      <p:sp>
        <p:nvSpPr>
          <p:cNvPr id="7" name="PlaceholderDate"/>
          <p:cNvSpPr>
            <a:spLocks noGrp="1"/>
          </p:cNvSpPr>
          <p:nvPr>
            <p:ph type="body" sz="quarter" idx="12" hasCustomPrompt="1"/>
          </p:nvPr>
        </p:nvSpPr>
        <p:spPr>
          <a:xfrm>
            <a:off x="896112" y="4325112"/>
            <a:ext cx="2743200" cy="228600"/>
          </a:xfrm>
          <a:prstGeom prst="rect">
            <a:avLst/>
          </a:prstGeom>
        </p:spPr>
        <p:txBody>
          <a:bodyPr vert="horz" wrap="none" lIns="91440" tIns="36576" rIns="36576" bIns="36576" anchor="t">
            <a:noAutofit/>
          </a:bodyPr>
          <a:lstStyle>
            <a:lvl1pPr algn="l">
              <a:lnSpc>
                <a:spcPct val="110000"/>
              </a:lnSpc>
              <a:spcBef>
                <a:spcPct val="840000"/>
              </a:spcBef>
              <a:buFontTx/>
              <a:buNone/>
              <a:defRPr sz="1000" b="1">
                <a:solidFill>
                  <a:schemeClr val="tx2"/>
                </a:solidFill>
                <a:latin typeface="+mn-lt"/>
              </a:defRPr>
            </a:lvl1pPr>
            <a:lvl2pPr marL="0" indent="0" algn="l">
              <a:buFontTx/>
              <a:buNone/>
              <a:defRPr sz="1000" b="1">
                <a:solidFill>
                  <a:schemeClr val="tx2"/>
                </a:solidFill>
                <a:latin typeface="+mn-lt"/>
              </a:defRPr>
            </a:lvl2pPr>
            <a:lvl3pPr marL="155448" indent="0" algn="l">
              <a:buFontTx/>
              <a:buNone/>
              <a:defRPr sz="1000" b="1">
                <a:solidFill>
                  <a:schemeClr val="tx2"/>
                </a:solidFill>
                <a:latin typeface="+mn-lt"/>
              </a:defRPr>
            </a:lvl3pPr>
            <a:lvl4pPr marL="310896" indent="0" algn="l">
              <a:buFontTx/>
              <a:buNone/>
              <a:defRPr sz="1000" b="1">
                <a:solidFill>
                  <a:schemeClr val="tx2"/>
                </a:solidFill>
                <a:latin typeface="+mn-lt"/>
              </a:defRPr>
            </a:lvl4pPr>
            <a:lvl5pPr marL="466344" indent="0" algn="l">
              <a:buFontTx/>
              <a:buNone/>
              <a:defRPr sz="1000" b="1">
                <a:solidFill>
                  <a:schemeClr val="tx2"/>
                </a:solidFill>
                <a:latin typeface="+mn-lt"/>
              </a:defRPr>
            </a:lvl5pPr>
          </a:lstStyle>
          <a:p>
            <a:pPr lvl="0"/>
            <a:r>
              <a:rPr lang="en-US" dirty="0" smtClean="0"/>
              <a:t>[Date]</a:t>
            </a:r>
            <a:endParaRPr lang="en-US" dirty="0"/>
          </a:p>
        </p:txBody>
      </p:sp>
      <p:cxnSp>
        <p:nvCxnSpPr>
          <p:cNvPr id="8" name="Straight Connector 7"/>
          <p:cNvCxnSpPr/>
          <p:nvPr userDrawn="1"/>
        </p:nvCxnSpPr>
        <p:spPr>
          <a:xfrm>
            <a:off x="758952" y="3127248"/>
            <a:ext cx="0" cy="4270248"/>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VerticalTextRunner"/>
          <p:cNvSpPr>
            <a:spLocks noGrp="1"/>
          </p:cNvSpPr>
          <p:nvPr>
            <p:ph type="body" orient="vert" sz="quarter" idx="13" hasCustomPrompt="1"/>
          </p:nvPr>
        </p:nvSpPr>
        <p:spPr>
          <a:xfrm rot="10800000">
            <a:off x="566928" y="3438144"/>
            <a:ext cx="137160" cy="3959352"/>
          </a:xfrm>
          <a:prstGeom prst="rect">
            <a:avLst/>
          </a:prstGeom>
        </p:spPr>
        <p:txBody>
          <a:bodyPr vert="eaVert" wrap="none" lIns="0" tIns="0" rIns="0" bIns="0" anchor="b">
            <a:noAutofit/>
          </a:bodyPr>
          <a:lstStyle>
            <a:lvl1pPr algn="l">
              <a:lnSpc>
                <a:spcPct val="110000"/>
              </a:lnSpc>
              <a:spcBef>
                <a:spcPct val="70000"/>
              </a:spcBef>
              <a:buFontTx/>
              <a:buNone/>
              <a:defRPr sz="700" b="0" cap="all" spc="200">
                <a:solidFill>
                  <a:schemeClr val="tx2"/>
                </a:solidFill>
                <a:latin typeface="+mn-lt"/>
              </a:defRPr>
            </a:lvl1pPr>
            <a:lvl2pPr marL="0" indent="0" algn="l">
              <a:buFontTx/>
              <a:buNone/>
              <a:defRPr sz="700" b="0" cap="all">
                <a:solidFill>
                  <a:schemeClr val="tx2"/>
                </a:solidFill>
                <a:latin typeface="+mn-lt"/>
              </a:defRPr>
            </a:lvl2pPr>
            <a:lvl3pPr marL="155448" indent="0" algn="l">
              <a:buFontTx/>
              <a:buNone/>
              <a:defRPr sz="700" b="0" cap="all">
                <a:solidFill>
                  <a:schemeClr val="tx2"/>
                </a:solidFill>
                <a:latin typeface="+mn-lt"/>
              </a:defRPr>
            </a:lvl3pPr>
            <a:lvl4pPr marL="310896" indent="0" algn="l">
              <a:buFontTx/>
              <a:buNone/>
              <a:defRPr sz="700" b="0" cap="all">
                <a:solidFill>
                  <a:schemeClr val="tx2"/>
                </a:solidFill>
                <a:latin typeface="+mn-lt"/>
              </a:defRPr>
            </a:lvl4pPr>
            <a:lvl5pPr marL="466344" indent="0" algn="l">
              <a:buFontTx/>
              <a:buNone/>
              <a:defRPr sz="700" b="0" cap="all">
                <a:solidFill>
                  <a:schemeClr val="tx2"/>
                </a:solidFill>
                <a:latin typeface="+mn-lt"/>
              </a:defRPr>
            </a:lvl5pPr>
          </a:lstStyle>
          <a:p>
            <a:pPr lvl="0"/>
            <a:r>
              <a:rPr lang="en-US" dirty="0" smtClean="0"/>
              <a:t>STRICTLY PRIVATE AND CONFIDENTIAL</a:t>
            </a:r>
            <a:endParaRPr lang="en-US" dirty="0"/>
          </a:p>
        </p:txBody>
      </p:sp>
      <p:sp>
        <p:nvSpPr>
          <p:cNvPr id="10" name="BrandLogo"/>
          <p:cNvSpPr>
            <a:spLocks noGrp="1"/>
          </p:cNvSpPr>
          <p:nvPr>
            <p:ph type="clipArt" sz="quarter" idx="14" hasCustomPrompt="1"/>
          </p:nvPr>
        </p:nvSpPr>
        <p:spPr>
          <a:xfrm>
            <a:off x="8065008" y="7040880"/>
            <a:ext cx="1234440" cy="365760"/>
          </a:xfrm>
          <a:prstGeom prst="rect">
            <a:avLst/>
          </a:prstGeom>
        </p:spPr>
        <p:txBody>
          <a:bodyPr vert="horz" wrap="square" lIns="36576" tIns="36576" rIns="36576" bIns="36576" anchor="t">
            <a:noAutofit/>
          </a:bodyPr>
          <a:lstStyle>
            <a:lvl1pPr algn="l">
              <a:buFontTx/>
              <a:buNone/>
              <a:defRPr sz="1100" b="0">
                <a:solidFill>
                  <a:schemeClr val="tx2"/>
                </a:solidFill>
              </a:defRPr>
            </a:lvl1pPr>
          </a:lstStyle>
          <a:p>
            <a:r>
              <a:rPr lang="en-US" dirty="0" smtClean="0"/>
              <a:t>[JPM BRAND]</a:t>
            </a:r>
            <a:endParaRPr lang="en-US" dirty="0"/>
          </a:p>
        </p:txBody>
      </p:sp>
      <p:sp>
        <p:nvSpPr>
          <p:cNvPr id="11" name="JointPitchLogo"/>
          <p:cNvSpPr>
            <a:spLocks noGrp="1"/>
          </p:cNvSpPr>
          <p:nvPr>
            <p:ph type="media" sz="quarter" idx="15" hasCustomPrompt="1"/>
          </p:nvPr>
        </p:nvSpPr>
        <p:spPr>
          <a:xfrm>
            <a:off x="8659368" y="7040880"/>
            <a:ext cx="640080" cy="365760"/>
          </a:xfrm>
          <a:prstGeom prst="rect">
            <a:avLst/>
          </a:prstGeom>
        </p:spPr>
        <p:txBody>
          <a:bodyPr vert="horz" wrap="square" lIns="36576" tIns="36576" rIns="36576" bIns="36576" anchor="b">
            <a:noAutofit/>
          </a:bodyPr>
          <a:lstStyle>
            <a:lvl1pPr algn="l">
              <a:buFontTx/>
              <a:buNone/>
              <a:defRPr sz="1100" b="0">
                <a:solidFill>
                  <a:schemeClr val="tx2"/>
                </a:solidFill>
              </a:defRPr>
            </a:lvl1pPr>
          </a:lstStyle>
          <a:p>
            <a:r>
              <a:rPr lang="en-US" dirty="0" smtClean="0"/>
              <a:t>[JOINT BRAND]</a:t>
            </a:r>
            <a:endParaRPr lang="en-US" dirty="0"/>
          </a:p>
        </p:txBody>
      </p:sp>
      <p:sp>
        <p:nvSpPr>
          <p:cNvPr id="12" name="ClientLogo"/>
          <p:cNvSpPr>
            <a:spLocks noGrp="1"/>
          </p:cNvSpPr>
          <p:nvPr>
            <p:ph type="pic" sz="quarter" idx="16" hasCustomPrompt="1"/>
          </p:nvPr>
        </p:nvSpPr>
        <p:spPr>
          <a:xfrm>
            <a:off x="896112" y="6492240"/>
            <a:ext cx="1490472" cy="914400"/>
          </a:xfrm>
          <a:prstGeom prst="rect">
            <a:avLst/>
          </a:prstGeom>
        </p:spPr>
        <p:txBody>
          <a:bodyPr vert="horz" wrap="square" lIns="91440" tIns="36576" rIns="36576" bIns="36576" anchor="t">
            <a:noAutofit/>
          </a:bodyPr>
          <a:lstStyle>
            <a:lvl1pPr algn="l">
              <a:buFontTx/>
              <a:buNone/>
              <a:defRPr sz="1100" b="0">
                <a:solidFill>
                  <a:schemeClr val="tx2"/>
                </a:solidFill>
              </a:defRPr>
            </a:lvl1pPr>
          </a:lstStyle>
          <a:p>
            <a:r>
              <a:rPr lang="en-US" dirty="0" smtClean="0"/>
              <a:t>[Client Logo]</a:t>
            </a:r>
            <a:endParaRPr lang="en-US" dirty="0"/>
          </a:p>
        </p:txBody>
      </p:sp>
    </p:spTree>
    <p:extLst>
      <p:ext uri="{BB962C8B-B14F-4D97-AF65-F5344CB8AC3E}">
        <p14:creationId xmlns:p14="http://schemas.microsoft.com/office/powerpoint/2010/main" val="200722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3959352" cy="182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5330952" y="1828800"/>
            <a:ext cx="39593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3"/>
          <p:cNvSpPr>
            <a:spLocks noGrp="1"/>
          </p:cNvSpPr>
          <p:nvPr>
            <p:ph sz="quarter" idx="14"/>
          </p:nvPr>
        </p:nvSpPr>
        <p:spPr>
          <a:xfrm>
            <a:off x="1216152" y="4343400"/>
            <a:ext cx="39593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4"/>
          <p:cNvSpPr>
            <a:spLocks noGrp="1"/>
          </p:cNvSpPr>
          <p:nvPr>
            <p:ph sz="quarter" idx="15"/>
          </p:nvPr>
        </p:nvSpPr>
        <p:spPr>
          <a:xfrm>
            <a:off x="5330952" y="4343400"/>
            <a:ext cx="39593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390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and 6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2587752" cy="182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3959352" y="1828800"/>
            <a:ext cx="25877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3"/>
          <p:cNvSpPr>
            <a:spLocks noGrp="1"/>
          </p:cNvSpPr>
          <p:nvPr>
            <p:ph sz="quarter" idx="14"/>
          </p:nvPr>
        </p:nvSpPr>
        <p:spPr>
          <a:xfrm>
            <a:off x="6702552" y="1828800"/>
            <a:ext cx="25877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4"/>
          <p:cNvSpPr>
            <a:spLocks noGrp="1"/>
          </p:cNvSpPr>
          <p:nvPr>
            <p:ph sz="quarter" idx="15"/>
          </p:nvPr>
        </p:nvSpPr>
        <p:spPr>
          <a:xfrm>
            <a:off x="1216152" y="4343400"/>
            <a:ext cx="25877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5"/>
          <p:cNvSpPr>
            <a:spLocks noGrp="1"/>
          </p:cNvSpPr>
          <p:nvPr>
            <p:ph sz="quarter" idx="16"/>
          </p:nvPr>
        </p:nvSpPr>
        <p:spPr>
          <a:xfrm>
            <a:off x="3959352" y="4343400"/>
            <a:ext cx="25877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6"/>
          <p:cNvSpPr>
            <a:spLocks noGrp="1"/>
          </p:cNvSpPr>
          <p:nvPr>
            <p:ph sz="quarter" idx="17"/>
          </p:nvPr>
        </p:nvSpPr>
        <p:spPr>
          <a:xfrm>
            <a:off x="6702552" y="4343400"/>
            <a:ext cx="25877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03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2 W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8074152" cy="182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1216152" y="4343400"/>
            <a:ext cx="8074152" cy="182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459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and 3 W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8074152" cy="12161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1216152" y="3657600"/>
            <a:ext cx="8074152" cy="121615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3"/>
          <p:cNvSpPr>
            <a:spLocks noGrp="1"/>
          </p:cNvSpPr>
          <p:nvPr>
            <p:ph sz="quarter" idx="14"/>
          </p:nvPr>
        </p:nvSpPr>
        <p:spPr>
          <a:xfrm>
            <a:off x="1216152" y="5486400"/>
            <a:ext cx="8074152" cy="121615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310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and 4 W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8074152" cy="9326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1216152" y="3191256"/>
            <a:ext cx="8074152" cy="9326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3"/>
          <p:cNvSpPr>
            <a:spLocks noGrp="1"/>
          </p:cNvSpPr>
          <p:nvPr>
            <p:ph sz="quarter" idx="14"/>
          </p:nvPr>
        </p:nvSpPr>
        <p:spPr>
          <a:xfrm>
            <a:off x="1216152" y="4553712"/>
            <a:ext cx="8074152" cy="9326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4"/>
          <p:cNvSpPr>
            <a:spLocks noGrp="1"/>
          </p:cNvSpPr>
          <p:nvPr>
            <p:ph sz="quarter" idx="15"/>
          </p:nvPr>
        </p:nvSpPr>
        <p:spPr>
          <a:xfrm>
            <a:off x="1216152" y="6071616"/>
            <a:ext cx="8074152" cy="9326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9938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orth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type="body" idx="12" hasCustomPrompt="1"/>
          </p:nvPr>
        </p:nvSpPr>
        <p:spPr>
          <a:xfrm>
            <a:off x="7616952" y="1216152"/>
            <a:ext cx="1216152" cy="301752"/>
          </a:xfrm>
        </p:spPr>
        <p:txBody>
          <a:bodyPr vert="horz" wrap="square" lIns="91440" tIns="36576" rIns="36576" bIns="36576" anchor="t">
            <a:noAutofit/>
          </a:bodyPr>
          <a:lstStyle>
            <a:lvl1pPr algn="l">
              <a:buFontTx/>
              <a:buNone/>
              <a:defRPr sz="1100" b="1">
                <a:solidFill>
                  <a:srgbClr val="000000"/>
                </a:solidFill>
              </a:defRPr>
            </a:lvl1pPr>
            <a:lvl2pPr marL="0" indent="0" algn="l">
              <a:buFontTx/>
              <a:buNone/>
              <a:defRPr sz="1100" b="1">
                <a:solidFill>
                  <a:srgbClr val="000000"/>
                </a:solidFill>
              </a:defRPr>
            </a:lvl2pPr>
            <a:lvl3pPr marL="155448" indent="0" algn="l">
              <a:buFontTx/>
              <a:buNone/>
              <a:defRPr sz="1100" b="1">
                <a:solidFill>
                  <a:srgbClr val="000000"/>
                </a:solidFill>
              </a:defRPr>
            </a:lvl3pPr>
            <a:lvl4pPr marL="310896" indent="0" algn="l">
              <a:buFontTx/>
              <a:buNone/>
              <a:defRPr sz="1100" b="1">
                <a:solidFill>
                  <a:srgbClr val="000000"/>
                </a:solidFill>
              </a:defRPr>
            </a:lvl4pPr>
            <a:lvl5pPr marL="466344" indent="0" algn="l">
              <a:buFontTx/>
              <a:buNone/>
              <a:defRPr sz="1100" b="1">
                <a:solidFill>
                  <a:srgbClr val="000000"/>
                </a:solidFill>
              </a:defRPr>
            </a:lvl5pPr>
          </a:lstStyle>
          <a:p>
            <a:pPr lvl="0"/>
            <a:r>
              <a:rPr lang="en-US" dirty="0" smtClean="0"/>
              <a:t>[North page]</a:t>
            </a:r>
            <a:endParaRPr lang="en-US" dirty="0"/>
          </a:p>
        </p:txBody>
      </p:sp>
    </p:spTree>
    <p:extLst>
      <p:ext uri="{BB962C8B-B14F-4D97-AF65-F5344CB8AC3E}">
        <p14:creationId xmlns:p14="http://schemas.microsoft.com/office/powerpoint/2010/main" val="328148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bwMode="gray">
          <a:xfrm>
            <a:off x="768096" y="1316736"/>
            <a:ext cx="0" cy="6089904"/>
          </a:xfrm>
          <a:prstGeom prst="line">
            <a:avLst/>
          </a:prstGeom>
          <a:noFill/>
          <a:ln w="4445" cap="flat" cmpd="sng" algn="ctr">
            <a:solidFill>
              <a:srgbClr val="6D6E71"/>
            </a:solidFill>
            <a:prstDash val="solid"/>
            <a:round/>
            <a:headEnd type="none" w="med" len="med"/>
            <a:tailEnd type="none" w="med" len="med"/>
          </a:ln>
          <a:effectLst/>
        </p:spPr>
      </p:cxnSp>
    </p:spTree>
    <p:extLst>
      <p:ext uri="{BB962C8B-B14F-4D97-AF65-F5344CB8AC3E}">
        <p14:creationId xmlns:p14="http://schemas.microsoft.com/office/powerpoint/2010/main" val="1256635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8074152"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397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ection Header">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The Future of Payments</a:t>
            </a:r>
            <a:endParaRPr lang="en-US" dirty="0"/>
          </a:p>
        </p:txBody>
      </p:sp>
      <p:sp>
        <p:nvSpPr>
          <p:cNvPr id="5" name="AgendaPage"/>
          <p:cNvSpPr txBox="1"/>
          <p:nvPr userDrawn="1">
            <p:custDataLst>
              <p:tags r:id="rId1"/>
            </p:custDataLst>
          </p:nvPr>
        </p:nvSpPr>
        <p:spPr>
          <a:xfrm>
            <a:off x="7214616" y="1316736"/>
            <a:ext cx="850392" cy="155448"/>
          </a:xfrm>
          <a:prstGeom prst="rect">
            <a:avLst/>
          </a:prstGeom>
          <a:noFill/>
        </p:spPr>
        <p:txBody>
          <a:bodyPr vert="horz" wrap="none" lIns="0" tIns="0" rIns="0" bIns="0" rtlCol="0" anchor="ctr">
            <a:noAutofit/>
          </a:bodyPr>
          <a:lstStyle/>
          <a:p>
            <a:pPr algn="r"/>
            <a:r>
              <a:rPr lang="en-US" sz="1100" b="0" dirty="0" smtClean="0">
                <a:solidFill>
                  <a:schemeClr val="tx1"/>
                </a:solidFill>
                <a:latin typeface="Arial"/>
              </a:rPr>
              <a:t>Page</a:t>
            </a:r>
            <a:endParaRPr lang="en-US" sz="1100" b="0" dirty="0">
              <a:solidFill>
                <a:schemeClr val="tx1"/>
              </a:solidFill>
              <a:latin typeface="Arial"/>
            </a:endParaRPr>
          </a:p>
        </p:txBody>
      </p:sp>
      <p:sp>
        <p:nvSpPr>
          <p:cNvPr id="6" name="AgendaLabel"/>
          <p:cNvSpPr txBox="1"/>
          <p:nvPr userDrawn="1">
            <p:custDataLst>
              <p:tags r:id="rId2"/>
            </p:custDataLst>
          </p:nvPr>
        </p:nvSpPr>
        <p:spPr>
          <a:xfrm>
            <a:off x="758952" y="866001"/>
            <a:ext cx="8229600" cy="276999"/>
          </a:xfrm>
          <a:prstGeom prst="rect">
            <a:avLst/>
          </a:prstGeom>
          <a:noFill/>
        </p:spPr>
        <p:txBody>
          <a:bodyPr vert="horz" wrap="square" lIns="0" tIns="0" rIns="0" bIns="0" rtlCol="0" anchor="b">
            <a:spAutoFit/>
          </a:bodyPr>
          <a:lstStyle/>
          <a:p>
            <a:pPr algn="l"/>
            <a:r>
              <a:rPr lang="en-US" sz="1800" b="0" dirty="0" smtClean="0">
                <a:solidFill>
                  <a:schemeClr val="tx2"/>
                </a:solidFill>
                <a:latin typeface="Arial"/>
              </a:rPr>
              <a:t>Agenda</a:t>
            </a:r>
            <a:endParaRPr lang="en-US" sz="1800" b="0" dirty="0">
              <a:solidFill>
                <a:schemeClr val="tx2"/>
              </a:solidFill>
              <a:latin typeface="Arial"/>
            </a:endParaRPr>
          </a:p>
        </p:txBody>
      </p:sp>
      <p:sp>
        <p:nvSpPr>
          <p:cNvPr id="7" name="AgendaSectionTitle"/>
          <p:cNvSpPr>
            <a:spLocks noGrp="1"/>
          </p:cNvSpPr>
          <p:nvPr>
            <p:ph type="title" idx="12" hasCustomPrompt="1"/>
          </p:nvPr>
        </p:nvSpPr>
        <p:spPr>
          <a:xfrm>
            <a:off x="2130552" y="1554480"/>
            <a:ext cx="5943600" cy="274320"/>
          </a:xfrm>
          <a:solidFill>
            <a:schemeClr val="bg2"/>
          </a:solidFill>
        </p:spPr>
        <p:txBody>
          <a:bodyPr vert="horz" wrap="square" lIns="91440" tIns="45720" rIns="91440" bIns="45720" anchor="t">
            <a:noAutofit/>
          </a:bodyPr>
          <a:lstStyle>
            <a:lvl1pPr algn="l" defTabSz="1024128">
              <a:lnSpc>
                <a:spcPct val="100000"/>
              </a:lnSpc>
              <a:buFontTx/>
              <a:buNone/>
              <a:defRPr sz="1100" b="1">
                <a:solidFill>
                  <a:schemeClr val="bg1"/>
                </a:solidFill>
                <a:latin typeface="Arial"/>
              </a:defRPr>
            </a:lvl1pPr>
          </a:lstStyle>
          <a:p>
            <a:pPr marL="0" marR="0" lvl="0" indent="0" algn="l" defTabSz="1024128" rtl="0" eaLnBrk="1" fontAlgn="auto" latinLnBrk="0" hangingPunct="1">
              <a:lnSpc>
                <a:spcPct val="100000"/>
              </a:lnSpc>
              <a:spcBef>
                <a:spcPct val="0"/>
              </a:spcBef>
              <a:spcAft>
                <a:spcPts val="0"/>
              </a:spcAft>
              <a:buClrTx/>
              <a:buSzTx/>
              <a:buFontTx/>
              <a:buNone/>
              <a:tabLst>
                <a:tab pos="5760720" algn="r"/>
              </a:tabLst>
              <a:defRPr/>
            </a:pPr>
            <a:r>
              <a:rPr lang="en-US" dirty="0" smtClean="0"/>
              <a:t>Click to edit Agenda Section title</a:t>
            </a:r>
            <a:endParaRPr lang="en-US" dirty="0"/>
          </a:p>
        </p:txBody>
      </p:sp>
      <p:sp>
        <p:nvSpPr>
          <p:cNvPr id="8" name="AgendaSubTitle"/>
          <p:cNvSpPr>
            <a:spLocks noGrp="1"/>
          </p:cNvSpPr>
          <p:nvPr>
            <p:ph idx="13"/>
          </p:nvPr>
        </p:nvSpPr>
        <p:spPr>
          <a:xfrm>
            <a:off x="2130552" y="1828800"/>
            <a:ext cx="5943600" cy="274320"/>
          </a:xfrm>
        </p:spPr>
        <p:txBody>
          <a:bodyPr/>
          <a:lstStyle>
            <a:lvl1pPr marR="0" algn="l" defTabSz="1024128" rtl="0" eaLnBrk="1" fontAlgn="auto" latinLnBrk="0" hangingPunct="1">
              <a:lnSpc>
                <a:spcPct val="110000"/>
              </a:lnSpc>
              <a:spcAft>
                <a:spcPct val="0"/>
              </a:spcAft>
              <a:tabLst>
                <a:tab pos="5760720" algn="r"/>
              </a:tabLst>
              <a:defRPr sz="1100" b="0">
                <a:solidFill>
                  <a:srgbClr val="000000"/>
                </a:solidFill>
                <a:latin typeface="Arial"/>
              </a:defRPr>
            </a:lvl1pPr>
            <a:lvl2pPr marR="0" algn="l" defTabSz="1024128" rtl="0" eaLnBrk="1" fontAlgn="auto" latinLnBrk="0" hangingPunct="1">
              <a:lnSpc>
                <a:spcPct val="110000"/>
              </a:lnSpc>
              <a:spcAft>
                <a:spcPct val="0"/>
              </a:spcAft>
              <a:tabLst>
                <a:tab pos="5760720" algn="r"/>
              </a:tabLst>
              <a:defRPr sz="1100" b="0">
                <a:solidFill>
                  <a:srgbClr val="000000"/>
                </a:solidFill>
                <a:latin typeface="Arial"/>
              </a:defRPr>
            </a:lvl2pPr>
            <a:lvl3pPr marR="0" algn="l" defTabSz="1024128" rtl="0" eaLnBrk="1" fontAlgn="auto" latinLnBrk="0" hangingPunct="1">
              <a:lnSpc>
                <a:spcPct val="110000"/>
              </a:lnSpc>
              <a:spcAft>
                <a:spcPct val="0"/>
              </a:spcAft>
              <a:tabLst>
                <a:tab pos="5760720" algn="r"/>
              </a:tabLst>
              <a:defRPr sz="1100" b="0">
                <a:solidFill>
                  <a:srgbClr val="000000"/>
                </a:solidFill>
                <a:latin typeface="Arial"/>
              </a:defRPr>
            </a:lvl3pPr>
            <a:lvl4pPr marR="0" algn="l" defTabSz="1024128" rtl="0" eaLnBrk="1" fontAlgn="auto" latinLnBrk="0" hangingPunct="1">
              <a:lnSpc>
                <a:spcPct val="110000"/>
              </a:lnSpc>
              <a:spcAft>
                <a:spcPct val="0"/>
              </a:spcAft>
              <a:tabLst>
                <a:tab pos="5760720" algn="r"/>
              </a:tabLst>
              <a:defRPr sz="1100" b="0">
                <a:solidFill>
                  <a:srgbClr val="000000"/>
                </a:solidFill>
                <a:latin typeface="Arial"/>
              </a:defRPr>
            </a:lvl4pPr>
            <a:lvl5pPr marR="0" algn="l" defTabSz="1024128" rtl="0" eaLnBrk="1" fontAlgn="auto" latinLnBrk="0" hangingPunct="1">
              <a:lnSpc>
                <a:spcPct val="110000"/>
              </a:lnSpc>
              <a:spcAft>
                <a:spcPct val="0"/>
              </a:spcAft>
              <a:tabLst>
                <a:tab pos="5760720" algn="r"/>
              </a:tabLst>
              <a:defRPr sz="1100" b="0">
                <a:solidFill>
                  <a:srgbClr val="000000"/>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AgendaSectionTitle2"/>
          <p:cNvSpPr>
            <a:spLocks noGrp="1"/>
          </p:cNvSpPr>
          <p:nvPr>
            <p:ph type="body" sz="quarter" idx="14" hasCustomPrompt="1"/>
          </p:nvPr>
        </p:nvSpPr>
        <p:spPr>
          <a:xfrm>
            <a:off x="2130552" y="1984248"/>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2 title]</a:t>
            </a:r>
            <a:endParaRPr lang="en-US" dirty="0"/>
          </a:p>
        </p:txBody>
      </p:sp>
      <p:sp>
        <p:nvSpPr>
          <p:cNvPr id="10" name="AgendaSectionTitle3"/>
          <p:cNvSpPr>
            <a:spLocks noGrp="1"/>
          </p:cNvSpPr>
          <p:nvPr>
            <p:ph type="body" sz="quarter" idx="15" hasCustomPrompt="1"/>
          </p:nvPr>
        </p:nvSpPr>
        <p:spPr>
          <a:xfrm>
            <a:off x="2130552" y="2414016"/>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3 title]</a:t>
            </a:r>
            <a:endParaRPr lang="en-US" dirty="0"/>
          </a:p>
        </p:txBody>
      </p:sp>
      <p:sp>
        <p:nvSpPr>
          <p:cNvPr id="11" name="AgendaSectionTitle4"/>
          <p:cNvSpPr>
            <a:spLocks noGrp="1"/>
          </p:cNvSpPr>
          <p:nvPr>
            <p:ph type="body" sz="quarter" idx="16" hasCustomPrompt="1"/>
          </p:nvPr>
        </p:nvSpPr>
        <p:spPr>
          <a:xfrm>
            <a:off x="2130552" y="2843784"/>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4 title]</a:t>
            </a:r>
            <a:endParaRPr lang="en-US" dirty="0"/>
          </a:p>
        </p:txBody>
      </p:sp>
      <p:sp>
        <p:nvSpPr>
          <p:cNvPr id="12" name="AgendaSectionTitle5"/>
          <p:cNvSpPr>
            <a:spLocks noGrp="1"/>
          </p:cNvSpPr>
          <p:nvPr>
            <p:ph type="body" sz="quarter" idx="17" hasCustomPrompt="1"/>
          </p:nvPr>
        </p:nvSpPr>
        <p:spPr>
          <a:xfrm>
            <a:off x="2130552" y="3273552"/>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5 title]</a:t>
            </a:r>
            <a:endParaRPr lang="en-US" dirty="0"/>
          </a:p>
        </p:txBody>
      </p:sp>
      <p:sp>
        <p:nvSpPr>
          <p:cNvPr id="13" name="AgendaSectionTitle6"/>
          <p:cNvSpPr>
            <a:spLocks noGrp="1"/>
          </p:cNvSpPr>
          <p:nvPr>
            <p:ph type="body" sz="quarter" idx="18" hasCustomPrompt="1"/>
          </p:nvPr>
        </p:nvSpPr>
        <p:spPr>
          <a:xfrm>
            <a:off x="2130552" y="3703320"/>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6 title]</a:t>
            </a:r>
            <a:endParaRPr lang="en-US" dirty="0"/>
          </a:p>
        </p:txBody>
      </p:sp>
      <p:sp>
        <p:nvSpPr>
          <p:cNvPr id="14" name="AgendaSectionTitle7"/>
          <p:cNvSpPr>
            <a:spLocks noGrp="1"/>
          </p:cNvSpPr>
          <p:nvPr>
            <p:ph type="body" sz="quarter" idx="19" hasCustomPrompt="1"/>
          </p:nvPr>
        </p:nvSpPr>
        <p:spPr>
          <a:xfrm>
            <a:off x="2130552" y="4133088"/>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7 title]</a:t>
            </a:r>
            <a:endParaRPr lang="en-US" dirty="0"/>
          </a:p>
        </p:txBody>
      </p:sp>
      <p:sp>
        <p:nvSpPr>
          <p:cNvPr id="15" name="AgendaSectionTitle8"/>
          <p:cNvSpPr>
            <a:spLocks noGrp="1"/>
          </p:cNvSpPr>
          <p:nvPr>
            <p:ph type="body" sz="quarter" idx="20" hasCustomPrompt="1"/>
          </p:nvPr>
        </p:nvSpPr>
        <p:spPr>
          <a:xfrm>
            <a:off x="2130552" y="4562856"/>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8 title]</a:t>
            </a:r>
            <a:endParaRPr lang="en-US" dirty="0"/>
          </a:p>
        </p:txBody>
      </p:sp>
      <p:sp>
        <p:nvSpPr>
          <p:cNvPr id="16" name="AgendaSectionTitle9"/>
          <p:cNvSpPr>
            <a:spLocks noGrp="1"/>
          </p:cNvSpPr>
          <p:nvPr>
            <p:ph type="body" sz="quarter" idx="21" hasCustomPrompt="1"/>
          </p:nvPr>
        </p:nvSpPr>
        <p:spPr>
          <a:xfrm>
            <a:off x="2130552" y="4992624"/>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9 title]</a:t>
            </a:r>
            <a:endParaRPr lang="en-US" dirty="0"/>
          </a:p>
        </p:txBody>
      </p:sp>
      <p:sp>
        <p:nvSpPr>
          <p:cNvPr id="17" name="AgendaSectionTitle10"/>
          <p:cNvSpPr>
            <a:spLocks noGrp="1"/>
          </p:cNvSpPr>
          <p:nvPr>
            <p:ph type="body" sz="quarter" idx="22" hasCustomPrompt="1"/>
          </p:nvPr>
        </p:nvSpPr>
        <p:spPr>
          <a:xfrm>
            <a:off x="2130552" y="5422392"/>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10 title]</a:t>
            </a:r>
            <a:endParaRPr lang="en-US" dirty="0"/>
          </a:p>
        </p:txBody>
      </p:sp>
      <p:sp>
        <p:nvSpPr>
          <p:cNvPr id="18" name="AgendaSectionTitle11"/>
          <p:cNvSpPr>
            <a:spLocks noGrp="1"/>
          </p:cNvSpPr>
          <p:nvPr>
            <p:ph type="body" sz="quarter" idx="23" hasCustomPrompt="1"/>
          </p:nvPr>
        </p:nvSpPr>
        <p:spPr>
          <a:xfrm>
            <a:off x="2130552" y="5852160"/>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11 title]</a:t>
            </a:r>
            <a:endParaRPr lang="en-US" dirty="0"/>
          </a:p>
        </p:txBody>
      </p:sp>
      <p:sp>
        <p:nvSpPr>
          <p:cNvPr id="19" name="AgendaSectionTitle12"/>
          <p:cNvSpPr>
            <a:spLocks noGrp="1"/>
          </p:cNvSpPr>
          <p:nvPr>
            <p:ph type="body" sz="quarter" idx="24" hasCustomPrompt="1"/>
          </p:nvPr>
        </p:nvSpPr>
        <p:spPr>
          <a:xfrm>
            <a:off x="2130552" y="6281928"/>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12 title]</a:t>
            </a:r>
            <a:endParaRPr lang="en-US" dirty="0"/>
          </a:p>
        </p:txBody>
      </p:sp>
      <p:sp>
        <p:nvSpPr>
          <p:cNvPr id="20" name="AgendaSectionTitle13"/>
          <p:cNvSpPr>
            <a:spLocks noGrp="1"/>
          </p:cNvSpPr>
          <p:nvPr>
            <p:ph type="body" sz="quarter" idx="25" hasCustomPrompt="1"/>
          </p:nvPr>
        </p:nvSpPr>
        <p:spPr>
          <a:xfrm>
            <a:off x="2130552" y="6711696"/>
            <a:ext cx="5943600" cy="274320"/>
          </a:xfrm>
          <a:prstGeom prst="rect">
            <a:avLst/>
          </a:prstGeom>
          <a:solidFill>
            <a:srgbClr val="EAEAEA"/>
          </a:solidFill>
        </p:spPr>
        <p:txBody>
          <a:bodyPr vert="horz" wrap="square" lIns="91440" tIns="45720" rIns="91440" bIns="45720" anchor="t">
            <a:noAutofit/>
          </a:bodyPr>
          <a:lstStyle>
            <a:lvl1pPr algn="l" defTabSz="1024128">
              <a:buFontTx/>
              <a:buNone/>
              <a:defRPr sz="1100" b="0">
                <a:solidFill>
                  <a:srgbClr val="000000"/>
                </a:solidFill>
                <a:latin typeface="Arial"/>
              </a:defRPr>
            </a:lvl1pPr>
            <a:lvl2pPr marL="0" indent="0" algn="l">
              <a:buFontTx/>
              <a:buNone/>
              <a:defRPr sz="1100" b="0">
                <a:solidFill>
                  <a:srgbClr val="000000"/>
                </a:solidFill>
                <a:latin typeface="Arial"/>
              </a:defRPr>
            </a:lvl2pPr>
            <a:lvl3pPr marL="155448" indent="0" algn="l">
              <a:buFontTx/>
              <a:buNone/>
              <a:defRPr sz="1100" b="0">
                <a:solidFill>
                  <a:srgbClr val="000000"/>
                </a:solidFill>
                <a:latin typeface="Arial"/>
              </a:defRPr>
            </a:lvl3pPr>
            <a:lvl4pPr marL="310896" indent="0" algn="l">
              <a:buFontTx/>
              <a:buNone/>
              <a:defRPr sz="1100" b="0">
                <a:solidFill>
                  <a:srgbClr val="000000"/>
                </a:solidFill>
                <a:latin typeface="Arial"/>
              </a:defRPr>
            </a:lvl4pPr>
            <a:lvl5pPr marL="466344" indent="0" algn="l">
              <a:buFontTx/>
              <a:buNone/>
              <a:defRPr sz="1100" b="0">
                <a:solidFill>
                  <a:srgbClr val="000000"/>
                </a:solidFill>
                <a:latin typeface="Arial"/>
              </a:defRPr>
            </a:lvl5pPr>
          </a:lstStyle>
          <a:p>
            <a:pPr marL="0" marR="0" lvl="0" indent="0" algn="l" defTabSz="1024128" rtl="0" eaLnBrk="1" fontAlgn="auto" latinLnBrk="0" hangingPunct="1">
              <a:lnSpc>
                <a:spcPct val="110000"/>
              </a:lnSpc>
              <a:spcBef>
                <a:spcPct val="84000"/>
              </a:spcBef>
              <a:spcAft>
                <a:spcPct val="0"/>
              </a:spcAft>
              <a:buClrTx/>
              <a:buSzTx/>
              <a:buFontTx/>
              <a:buNone/>
              <a:tabLst>
                <a:tab pos="5760720" algn="r"/>
              </a:tabLst>
              <a:defRPr/>
            </a:pPr>
            <a:r>
              <a:rPr lang="en-US" dirty="0" smtClean="0"/>
              <a:t>[Click to add Section 13 title]</a:t>
            </a:r>
            <a:endParaRPr lang="en-US" dirty="0"/>
          </a:p>
        </p:txBody>
      </p:sp>
    </p:spTree>
    <p:extLst>
      <p:ext uri="{BB962C8B-B14F-4D97-AF65-F5344CB8AC3E}">
        <p14:creationId xmlns:p14="http://schemas.microsoft.com/office/powerpoint/2010/main" val="165421307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type="body" idx="12"/>
          </p:nvPr>
        </p:nvSpPr>
        <p:spPr>
          <a:xfrm>
            <a:off x="1216152" y="1527048"/>
            <a:ext cx="8074152" cy="5559552"/>
          </a:xfrm>
        </p:spPr>
        <p:txBody>
          <a:bodyPr vert="horz" wrap="square" lIns="91440" tIns="36576" rIns="36576" bIns="36576" anchor="t">
            <a:noAutofit/>
          </a:bodyPr>
          <a:lstStyle>
            <a:lvl1pPr algn="l">
              <a:buFontTx/>
              <a:buNone/>
              <a:defRPr sz="1100" b="0">
                <a:solidFill>
                  <a:srgbClr val="000000"/>
                </a:solidFill>
              </a:defRPr>
            </a:lvl1pPr>
            <a:lvl2pPr marL="0" indent="0" algn="l">
              <a:buFontTx/>
              <a:buNone/>
              <a:defRPr sz="1100" b="0">
                <a:solidFill>
                  <a:srgbClr val="000000"/>
                </a:solidFill>
              </a:defRPr>
            </a:lvl2pPr>
            <a:lvl3pPr marL="155448" indent="0" algn="l">
              <a:buFontTx/>
              <a:buNone/>
              <a:defRPr sz="1100" b="0">
                <a:solidFill>
                  <a:srgbClr val="000000"/>
                </a:solidFill>
              </a:defRPr>
            </a:lvl3pPr>
            <a:lvl4pPr marL="310896" indent="0" algn="l">
              <a:buFontTx/>
              <a:buNone/>
              <a:defRPr sz="1100" b="0">
                <a:solidFill>
                  <a:srgbClr val="000000"/>
                </a:solidFill>
              </a:defRPr>
            </a:lvl4pPr>
            <a:lvl5pPr marL="466344" indent="0" algn="l">
              <a:buFontTx/>
              <a:buNone/>
              <a:defRPr sz="1100" b="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348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type="body" idx="12"/>
          </p:nvPr>
        </p:nvSpPr>
        <p:spPr>
          <a:xfrm>
            <a:off x="1216152" y="1527048"/>
            <a:ext cx="8074152"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51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Tree>
    <p:extLst>
      <p:ext uri="{BB962C8B-B14F-4D97-AF65-F5344CB8AC3E}">
        <p14:creationId xmlns:p14="http://schemas.microsoft.com/office/powerpoint/2010/main" val="343839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Tree>
    <p:extLst>
      <p:ext uri="{BB962C8B-B14F-4D97-AF65-F5344CB8AC3E}">
        <p14:creationId xmlns:p14="http://schemas.microsoft.com/office/powerpoint/2010/main" val="410081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and 2 T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3959352"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5330952" y="1828800"/>
            <a:ext cx="3959352" cy="4343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86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and 3 T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216152" y="1828800"/>
            <a:ext cx="2587752"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2"/>
          <p:cNvSpPr>
            <a:spLocks noGrp="1"/>
          </p:cNvSpPr>
          <p:nvPr>
            <p:ph sz="quarter" idx="13"/>
          </p:nvPr>
        </p:nvSpPr>
        <p:spPr>
          <a:xfrm>
            <a:off x="3959352" y="1828800"/>
            <a:ext cx="2587752" cy="4343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3"/>
          <p:cNvSpPr>
            <a:spLocks noGrp="1"/>
          </p:cNvSpPr>
          <p:nvPr>
            <p:ph sz="quarter" idx="14"/>
          </p:nvPr>
        </p:nvSpPr>
        <p:spPr>
          <a:xfrm>
            <a:off x="6702552" y="1828800"/>
            <a:ext cx="2587752" cy="4343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83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758952" y="530352"/>
            <a:ext cx="8229600" cy="612648"/>
          </a:xfrm>
          <a:prstGeom prst="rect">
            <a:avLst/>
          </a:prstGeom>
        </p:spPr>
        <p:txBody>
          <a:bodyPr vert="horz" wrap="square" lIns="0" tIns="0" rIns="0" bIns="0" rtlCol="0" anchor="b">
            <a:noAutofit/>
          </a:bodyPr>
          <a:lstStyle/>
          <a:p>
            <a:r>
              <a:rPr lang="en-US" dirty="0" smtClean="0"/>
              <a:t>Click to edit Master title style</a:t>
            </a:r>
            <a:endParaRPr lang="en-US" dirty="0"/>
          </a:p>
        </p:txBody>
      </p:sp>
      <p:sp>
        <p:nvSpPr>
          <p:cNvPr id="3" name="PlaceholderBody"/>
          <p:cNvSpPr>
            <a:spLocks noGrp="1"/>
          </p:cNvSpPr>
          <p:nvPr>
            <p:ph type="body" idx="1"/>
          </p:nvPr>
        </p:nvSpPr>
        <p:spPr>
          <a:xfrm>
            <a:off x="1216152" y="1527048"/>
            <a:ext cx="8074152" cy="4800600"/>
          </a:xfrm>
          <a:prstGeom prst="rect">
            <a:avLst/>
          </a:prstGeom>
        </p:spPr>
        <p:txBody>
          <a:bodyPr vert="horz" wrap="square" lIns="91440" tIns="36576" rIns="36576" bIns="36576" rtlCol="0" anchor="t">
            <a:noAutofit/>
          </a:bodyPr>
          <a:lstStyle/>
          <a:p>
            <a:pPr marL="0" lvl="0" indent="0" algn="l" defTabSz="914400" rtl="0" eaLnBrk="1" latinLnBrk="0" hangingPunct="1">
              <a:lnSpc>
                <a:spcPct val="110000"/>
              </a:lnSpc>
              <a:spcBef>
                <a:spcPct val="84000"/>
              </a:spcBef>
              <a:spcAft>
                <a:spcPct val="0"/>
              </a:spcAft>
              <a:buFont typeface="Arial" panose="020B0604020202020204" pitchFamily="34" charset="0"/>
              <a:buNone/>
            </a:pPr>
            <a:r>
              <a:rPr lang="en-US" dirty="0" smtClean="0"/>
              <a:t>Body Text</a:t>
            </a:r>
          </a:p>
          <a:p>
            <a:pPr marL="742950" lvl="1" indent="-285750" algn="l" defTabSz="914400" rtl="0" eaLnBrk="1" latinLnBrk="0" hangingPunct="1">
              <a:lnSpc>
                <a:spcPct val="110000"/>
              </a:lnSpc>
              <a:spcBef>
                <a:spcPct val="84000"/>
              </a:spcBef>
              <a:spcAft>
                <a:spcPct val="0"/>
              </a:spcAft>
              <a:buFont typeface="Arial" panose="020B0604020202020204" pitchFamily="34" charset="0"/>
              <a:buChar char="•"/>
            </a:pPr>
            <a:r>
              <a:rPr lang="en-US" dirty="0" smtClean="0"/>
              <a:t>Bullet one</a:t>
            </a:r>
          </a:p>
          <a:p>
            <a:pPr marL="1143000" lvl="2" indent="-228600" algn="l" defTabSz="914400" rtl="0" eaLnBrk="1" latinLnBrk="0" hangingPunct="1">
              <a:lnSpc>
                <a:spcPct val="110000"/>
              </a:lnSpc>
              <a:spcBef>
                <a:spcPct val="24000"/>
              </a:spcBef>
              <a:spcAft>
                <a:spcPct val="0"/>
              </a:spcAft>
              <a:buFont typeface="Arial" panose="020B0604020202020204" pitchFamily="34" charset="0"/>
              <a:buChar char="•"/>
            </a:pPr>
            <a:r>
              <a:rPr lang="en-US" dirty="0" smtClean="0"/>
              <a:t>Bullet two</a:t>
            </a:r>
          </a:p>
          <a:p>
            <a:pPr marL="1600200" lvl="3" indent="-228600" algn="l" defTabSz="914400" rtl="0" eaLnBrk="1" latinLnBrk="0" hangingPunct="1">
              <a:lnSpc>
                <a:spcPct val="110000"/>
              </a:lnSpc>
              <a:spcBef>
                <a:spcPct val="0"/>
              </a:spcBef>
              <a:spcAft>
                <a:spcPct val="0"/>
              </a:spcAft>
              <a:buFont typeface="Arial" panose="020B0604020202020204" pitchFamily="34" charset="0"/>
              <a:buChar char="•"/>
            </a:pPr>
            <a:r>
              <a:rPr lang="en-US" dirty="0" smtClean="0"/>
              <a:t>Bullet three</a:t>
            </a:r>
          </a:p>
          <a:p>
            <a:pPr marL="2057400" lvl="4" indent="-228600" algn="l" defTabSz="914400" rtl="0" eaLnBrk="1" latinLnBrk="0" hangingPunct="1">
              <a:lnSpc>
                <a:spcPct val="110000"/>
              </a:lnSpc>
              <a:spcBef>
                <a:spcPct val="0"/>
              </a:spcBef>
              <a:spcAft>
                <a:spcPct val="0"/>
              </a:spcAft>
              <a:buFont typeface="Arial" panose="020B0604020202020204" pitchFamily="34" charset="0"/>
              <a:buChar char="•"/>
            </a:pPr>
            <a:r>
              <a:rPr lang="en-US" dirty="0" smtClean="0"/>
              <a:t>Bullet four</a:t>
            </a:r>
            <a:endParaRPr lang="en-US" dirty="0"/>
          </a:p>
        </p:txBody>
      </p:sp>
      <p:cxnSp>
        <p:nvCxnSpPr>
          <p:cNvPr id="4" name="Straight Connector 3"/>
          <p:cNvCxnSpPr/>
          <p:nvPr userDrawn="1"/>
        </p:nvCxnSpPr>
        <p:spPr>
          <a:xfrm>
            <a:off x="768096" y="1316736"/>
            <a:ext cx="0" cy="6089904"/>
          </a:xfrm>
          <a:prstGeom prst="line">
            <a:avLst/>
          </a:prstGeom>
          <a:ln w="444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ileTracker"/>
          <p:cNvSpPr txBox="1"/>
          <p:nvPr userDrawn="1">
            <p:custDataLst>
              <p:tags r:id="rId18"/>
            </p:custDataLst>
          </p:nvPr>
        </p:nvSpPr>
        <p:spPr>
          <a:xfrm>
            <a:off x="7808976" y="429768"/>
            <a:ext cx="1792224" cy="73152"/>
          </a:xfrm>
          <a:prstGeom prst="rect">
            <a:avLst/>
          </a:prstGeom>
          <a:noFill/>
        </p:spPr>
        <p:txBody>
          <a:bodyPr vert="horz" wrap="none" lIns="0" tIns="0" rIns="0" bIns="0" rtlCol="0" anchor="b">
            <a:noAutofit/>
          </a:bodyPr>
          <a:lstStyle/>
          <a:p>
            <a:pPr algn="r">
              <a:lnSpc>
                <a:spcPts val="500"/>
              </a:lnSpc>
            </a:pPr>
            <a:endParaRPr lang="en-US" sz="400" b="0" dirty="0">
              <a:solidFill>
                <a:schemeClr val="tx2"/>
              </a:solidFill>
              <a:latin typeface="Arial"/>
            </a:endParaRPr>
          </a:p>
        </p:txBody>
      </p:sp>
      <p:sp>
        <p:nvSpPr>
          <p:cNvPr id="6" name="Confidential"/>
          <p:cNvSpPr txBox="1"/>
          <p:nvPr userDrawn="1">
            <p:custDataLst>
              <p:tags r:id="rId19"/>
            </p:custDataLst>
          </p:nvPr>
        </p:nvSpPr>
        <p:spPr>
          <a:xfrm>
            <a:off x="8750808" y="347472"/>
            <a:ext cx="886968" cy="64008"/>
          </a:xfrm>
          <a:prstGeom prst="rect">
            <a:avLst/>
          </a:prstGeom>
          <a:noFill/>
        </p:spPr>
        <p:txBody>
          <a:bodyPr vert="horz" wrap="none" lIns="0" tIns="0" rIns="0" bIns="0" rtlCol="0" anchor="t">
            <a:noAutofit/>
          </a:bodyPr>
          <a:lstStyle/>
          <a:p>
            <a:pPr algn="r">
              <a:lnSpc>
                <a:spcPts val="500"/>
              </a:lnSpc>
            </a:pPr>
            <a:r>
              <a:rPr lang="en-US" sz="700" b="0" cap="all" spc="150" dirty="0" smtClean="0">
                <a:solidFill>
                  <a:schemeClr val="tx2"/>
                </a:solidFill>
                <a:latin typeface="Arial"/>
              </a:rPr>
              <a:t>Confidential</a:t>
            </a:r>
            <a:endParaRPr lang="en-US" sz="700" b="0" cap="all" spc="150" dirty="0">
              <a:solidFill>
                <a:schemeClr val="tx2"/>
              </a:solidFill>
              <a:latin typeface="Arial"/>
            </a:endParaRPr>
          </a:p>
        </p:txBody>
      </p:sp>
      <p:sp>
        <p:nvSpPr>
          <p:cNvPr id="7" name="ConfidentialInternal"/>
          <p:cNvSpPr txBox="1"/>
          <p:nvPr userDrawn="1">
            <p:custDataLst>
              <p:tags r:id="rId20"/>
            </p:custDataLst>
          </p:nvPr>
        </p:nvSpPr>
        <p:spPr>
          <a:xfrm>
            <a:off x="7022592" y="347472"/>
            <a:ext cx="1728216" cy="73152"/>
          </a:xfrm>
          <a:prstGeom prst="rect">
            <a:avLst/>
          </a:prstGeom>
          <a:noFill/>
        </p:spPr>
        <p:txBody>
          <a:bodyPr vert="horz" wrap="none" lIns="0" tIns="0" rIns="0" bIns="0" rtlCol="0" anchor="t">
            <a:noAutofit/>
          </a:bodyPr>
          <a:lstStyle/>
          <a:p>
            <a:pPr algn="r">
              <a:lnSpc>
                <a:spcPts val="500"/>
              </a:lnSpc>
            </a:pPr>
            <a:endParaRPr lang="en-US" sz="700" b="0" spc="150" dirty="0">
              <a:solidFill>
                <a:schemeClr val="tx2"/>
              </a:solidFill>
              <a:latin typeface="Arial"/>
            </a:endParaRPr>
          </a:p>
        </p:txBody>
      </p:sp>
      <p:sp>
        <p:nvSpPr>
          <p:cNvPr id="8" name="PageNumber"/>
          <p:cNvSpPr>
            <a:spLocks noGrp="1"/>
          </p:cNvSpPr>
          <p:nvPr>
            <p:ph type="sldNum" sz="quarter" idx="4"/>
          </p:nvPr>
        </p:nvSpPr>
        <p:spPr>
          <a:xfrm>
            <a:off x="5175504" y="7251192"/>
            <a:ext cx="155448" cy="155448"/>
          </a:xfrm>
          <a:prstGeom prst="rect">
            <a:avLst/>
          </a:prstGeom>
        </p:spPr>
        <p:txBody>
          <a:bodyPr vert="horz" wrap="none" lIns="0" tIns="0" rIns="0" bIns="0" rtlCol="0" anchor="ctr">
            <a:noAutofit/>
          </a:bodyPr>
          <a:lstStyle>
            <a:lvl1pPr algn="ctr">
              <a:buFontTx/>
              <a:buNone/>
              <a:defRPr sz="1000" b="1">
                <a:solidFill>
                  <a:schemeClr val="tx2"/>
                </a:solidFill>
                <a:latin typeface="Arial"/>
              </a:defRPr>
            </a:lvl1pPr>
          </a:lstStyle>
          <a:p>
            <a:r>
              <a:rPr lang="en-US" dirty="0" smtClean="0"/>
              <a:t>#</a:t>
            </a:r>
            <a:endParaRPr lang="en-US" dirty="0"/>
          </a:p>
        </p:txBody>
      </p:sp>
      <p:sp>
        <p:nvSpPr>
          <p:cNvPr id="9" name="PlaceholderVerticalBody"/>
          <p:cNvSpPr>
            <a:spLocks noGrp="1"/>
          </p:cNvSpPr>
          <p:nvPr>
            <p:ph type="ftr" sz="quarter" idx="3"/>
          </p:nvPr>
        </p:nvSpPr>
        <p:spPr>
          <a:xfrm rot="16200000">
            <a:off x="-2130552" y="4562856"/>
            <a:ext cx="5532120" cy="137160"/>
          </a:xfrm>
          <a:prstGeom prst="rect">
            <a:avLst/>
          </a:prstGeom>
        </p:spPr>
        <p:txBody>
          <a:bodyPr vert="horz" wrap="none" lIns="0" tIns="0" rIns="0" bIns="0" rtlCol="0" anchor="b">
            <a:noAutofit/>
          </a:bodyPr>
          <a:lstStyle>
            <a:lvl1pPr algn="l">
              <a:buFontTx/>
              <a:buNone/>
              <a:defRPr sz="700" b="0" cap="all" spc="200">
                <a:solidFill>
                  <a:schemeClr val="tx2"/>
                </a:solidFill>
                <a:latin typeface="Arial"/>
              </a:defRPr>
            </a:lvl1pPr>
          </a:lstStyle>
          <a:p>
            <a:r>
              <a:rPr lang="en-US" dirty="0" smtClean="0"/>
              <a:t>[CLICK TO EDIT TEXT]</a:t>
            </a:r>
            <a:endParaRPr lang="en-US" dirty="0"/>
          </a:p>
        </p:txBody>
      </p:sp>
      <p:sp>
        <p:nvSpPr>
          <p:cNvPr id="10" name="ClientName"/>
          <p:cNvSpPr txBox="1"/>
          <p:nvPr userDrawn="1">
            <p:custDataLst>
              <p:tags r:id="rId21"/>
            </p:custDataLst>
          </p:nvPr>
        </p:nvSpPr>
        <p:spPr>
          <a:xfrm>
            <a:off x="914400" y="7287768"/>
            <a:ext cx="1828800" cy="118872"/>
          </a:xfrm>
          <a:prstGeom prst="rect">
            <a:avLst/>
          </a:prstGeom>
          <a:noFill/>
        </p:spPr>
        <p:txBody>
          <a:bodyPr vert="horz" wrap="none" lIns="0" tIns="0" rIns="0" bIns="0" rtlCol="0" anchor="b">
            <a:noAutofit/>
          </a:bodyPr>
          <a:lstStyle/>
          <a:p>
            <a:pPr algn="l">
              <a:lnSpc>
                <a:spcPct val="110000"/>
              </a:lnSpc>
            </a:pPr>
            <a:endParaRPr lang="en-US" sz="900" b="0" cap="all" spc="150" dirty="0">
              <a:solidFill>
                <a:schemeClr val="tx2"/>
              </a:solidFill>
              <a:latin typeface="Arial"/>
            </a:endParaRPr>
          </a:p>
        </p:txBody>
      </p:sp>
      <p:pic>
        <p:nvPicPr>
          <p:cNvPr id="12" name="Picture 11"/>
          <p:cNvPicPr>
            <a:picLocks/>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8499294" y="7240677"/>
            <a:ext cx="809299" cy="165964"/>
          </a:xfrm>
          <a:prstGeom prst="rect">
            <a:avLst/>
          </a:prstGeom>
        </p:spPr>
      </p:pic>
    </p:spTree>
    <p:extLst>
      <p:ext uri="{BB962C8B-B14F-4D97-AF65-F5344CB8AC3E}">
        <p14:creationId xmlns:p14="http://schemas.microsoft.com/office/powerpoint/2010/main" val="237121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ts val="2788"/>
        </a:lnSpc>
        <a:spcBef>
          <a:spcPct val="0"/>
        </a:spcBef>
        <a:buFontTx/>
        <a:buNone/>
        <a:defRPr sz="1800" b="0" kern="1200">
          <a:solidFill>
            <a:schemeClr val="tx2"/>
          </a:solidFill>
          <a:latin typeface="Arial"/>
          <a:ea typeface="+mj-ea"/>
          <a:cs typeface="+mj-cs"/>
        </a:defRPr>
      </a:lvl1pPr>
    </p:titleStyle>
    <p:bodyStyle>
      <a:lvl1pPr marL="0" indent="0" algn="l" defTabSz="914400" rtl="0" eaLnBrk="1" latinLnBrk="0" hangingPunct="1">
        <a:lnSpc>
          <a:spcPct val="110000"/>
        </a:lnSpc>
        <a:spcBef>
          <a:spcPct val="84000"/>
        </a:spcBef>
        <a:spcAft>
          <a:spcPct val="0"/>
        </a:spcAft>
        <a:buFontTx/>
        <a:buNone/>
        <a:defRPr sz="1100" b="0" kern="1200">
          <a:solidFill>
            <a:srgbClr val="000000"/>
          </a:solidFill>
          <a:latin typeface="Arial"/>
          <a:ea typeface="+mn-ea"/>
          <a:cs typeface="+mn-cs"/>
        </a:defRPr>
      </a:lvl1pPr>
      <a:lvl2pPr marL="155448" indent="-155448" algn="l" defTabSz="914400" rtl="0" eaLnBrk="1" latinLnBrk="0" hangingPunct="1">
        <a:lnSpc>
          <a:spcPct val="110000"/>
        </a:lnSpc>
        <a:spcBef>
          <a:spcPct val="84000"/>
        </a:spcBef>
        <a:spcAft>
          <a:spcPct val="0"/>
        </a:spcAft>
        <a:buClr>
          <a:srgbClr val="7397BC"/>
        </a:buClr>
        <a:buSzPct val="92000"/>
        <a:buFont typeface="Wingdings"/>
        <a:buChar char="n"/>
        <a:defRPr sz="1100" b="0" kern="1200">
          <a:solidFill>
            <a:srgbClr val="000000"/>
          </a:solidFill>
          <a:latin typeface="Arial"/>
          <a:ea typeface="+mn-ea"/>
          <a:cs typeface="+mn-cs"/>
        </a:defRPr>
      </a:lvl2pPr>
      <a:lvl3pPr marL="310896" indent="-155448" algn="l" defTabSz="914400" rtl="0" eaLnBrk="1" latinLnBrk="0" hangingPunct="1">
        <a:lnSpc>
          <a:spcPct val="110000"/>
        </a:lnSpc>
        <a:spcBef>
          <a:spcPct val="24000"/>
        </a:spcBef>
        <a:spcAft>
          <a:spcPct val="0"/>
        </a:spcAft>
        <a:buClr>
          <a:srgbClr val="969696"/>
        </a:buClr>
        <a:buSzPct val="92000"/>
        <a:buFont typeface="Wingdings"/>
        <a:buChar char="n"/>
        <a:defRPr sz="1100" b="0" kern="1200">
          <a:solidFill>
            <a:srgbClr val="000000"/>
          </a:solidFill>
          <a:latin typeface="Arial"/>
          <a:ea typeface="+mn-ea"/>
          <a:cs typeface="+mn-cs"/>
        </a:defRPr>
      </a:lvl3pPr>
      <a:lvl4pPr marL="466344" indent="-155448" algn="l" defTabSz="914400" rtl="0" eaLnBrk="1" latinLnBrk="0" hangingPunct="1">
        <a:lnSpc>
          <a:spcPct val="110000"/>
        </a:lnSpc>
        <a:spcBef>
          <a:spcPct val="0"/>
        </a:spcBef>
        <a:spcAft>
          <a:spcPct val="0"/>
        </a:spcAft>
        <a:buClr>
          <a:srgbClr val="969696"/>
        </a:buClr>
        <a:buSzPct val="92000"/>
        <a:buFont typeface="Arial"/>
        <a:buChar char="–"/>
        <a:defRPr sz="1100" b="0" kern="1200">
          <a:solidFill>
            <a:srgbClr val="000000"/>
          </a:solidFill>
          <a:latin typeface="Arial"/>
          <a:ea typeface="+mn-ea"/>
          <a:cs typeface="+mn-cs"/>
        </a:defRPr>
      </a:lvl4pPr>
      <a:lvl5pPr marL="621792" indent="-155448" algn="l" defTabSz="914400" rtl="0" eaLnBrk="1" latinLnBrk="0" hangingPunct="1">
        <a:lnSpc>
          <a:spcPct val="110000"/>
        </a:lnSpc>
        <a:spcBef>
          <a:spcPct val="0"/>
        </a:spcBef>
        <a:spcAft>
          <a:spcPct val="0"/>
        </a:spcAft>
        <a:buClr>
          <a:srgbClr val="969696"/>
        </a:buClr>
        <a:buSzPct val="92000"/>
        <a:buFont typeface="Arial"/>
        <a:buChar char="–"/>
        <a:defRPr sz="1100" b="0" kern="1200">
          <a:solidFill>
            <a:srgbClr val="000000"/>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0.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image" Target="../media/image21.jpeg"/><Relationship Id="rId4" Type="http://schemas.openxmlformats.org/officeDocument/2006/relationships/tags" Target="../tags/tag52.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2.jpeg"/><Relationship Id="rId5" Type="http://schemas.openxmlformats.org/officeDocument/2006/relationships/tags" Target="../tags/tag60.xml"/><Relationship Id="rId10" Type="http://schemas.openxmlformats.org/officeDocument/2006/relationships/notesSlide" Target="../notesSlides/notesSlide13.xml"/><Relationship Id="rId4" Type="http://schemas.openxmlformats.org/officeDocument/2006/relationships/tags" Target="../tags/tag59.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7.png"/><Relationship Id="rId18" Type="http://schemas.microsoft.com/office/2007/relationships/hdphoto" Target="../media/hdphoto4.wdp"/><Relationship Id="rId3" Type="http://schemas.openxmlformats.org/officeDocument/2006/relationships/tags" Target="../tags/tag66.xml"/><Relationship Id="rId7" Type="http://schemas.openxmlformats.org/officeDocument/2006/relationships/image" Target="../media/image23.png"/><Relationship Id="rId12" Type="http://schemas.openxmlformats.org/officeDocument/2006/relationships/image" Target="../media/image26.gif"/><Relationship Id="rId17" Type="http://schemas.openxmlformats.org/officeDocument/2006/relationships/image" Target="../media/image30.png"/><Relationship Id="rId2" Type="http://schemas.openxmlformats.org/officeDocument/2006/relationships/tags" Target="../tags/tag65.xml"/><Relationship Id="rId16" Type="http://schemas.openxmlformats.org/officeDocument/2006/relationships/image" Target="../media/image29.gif"/><Relationship Id="rId1" Type="http://schemas.openxmlformats.org/officeDocument/2006/relationships/tags" Target="../tags/tag64.xml"/><Relationship Id="rId6" Type="http://schemas.openxmlformats.org/officeDocument/2006/relationships/notesSlide" Target="../notesSlides/notesSlide14.xml"/><Relationship Id="rId11" Type="http://schemas.microsoft.com/office/2007/relationships/hdphoto" Target="../media/hdphoto2.wdp"/><Relationship Id="rId5" Type="http://schemas.openxmlformats.org/officeDocument/2006/relationships/slideLayout" Target="../slideLayouts/slideLayout6.xml"/><Relationship Id="rId15" Type="http://schemas.openxmlformats.org/officeDocument/2006/relationships/image" Target="../media/image28.gif"/><Relationship Id="rId10" Type="http://schemas.openxmlformats.org/officeDocument/2006/relationships/image" Target="../media/image25.png"/><Relationship Id="rId4" Type="http://schemas.openxmlformats.org/officeDocument/2006/relationships/tags" Target="../tags/tag67.xml"/><Relationship Id="rId9" Type="http://schemas.openxmlformats.org/officeDocument/2006/relationships/image" Target="../media/image24.gif"/><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5.xml"/><Relationship Id="rId7" Type="http://schemas.openxmlformats.org/officeDocument/2006/relationships/image" Target="../media/image34.png"/><Relationship Id="rId12" Type="http://schemas.openxmlformats.org/officeDocument/2006/relationships/image" Target="../media/image39.gif"/><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3.gif"/><Relationship Id="rId18" Type="http://schemas.openxmlformats.org/officeDocument/2006/relationships/image" Target="../media/image8.gif"/><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chart" Target="../charts/chart1.xml"/><Relationship Id="rId17" Type="http://schemas.openxmlformats.org/officeDocument/2006/relationships/image" Target="../media/image7.gif"/><Relationship Id="rId2" Type="http://schemas.openxmlformats.org/officeDocument/2006/relationships/tags" Target="../tags/tag14.xml"/><Relationship Id="rId16" Type="http://schemas.openxmlformats.org/officeDocument/2006/relationships/image" Target="../media/image6.gif"/><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3.xml"/><Relationship Id="rId5" Type="http://schemas.openxmlformats.org/officeDocument/2006/relationships/tags" Target="../tags/tag17.xml"/><Relationship Id="rId15" Type="http://schemas.openxmlformats.org/officeDocument/2006/relationships/image" Target="../media/image5.gif"/><Relationship Id="rId10" Type="http://schemas.openxmlformats.org/officeDocument/2006/relationships/slideLayout" Target="../slideLayouts/slideLayout6.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24.xml"/><Relationship Id="rId7" Type="http://schemas.openxmlformats.org/officeDocument/2006/relationships/chart" Target="../charts/char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10.gif"/><Relationship Id="rId4" Type="http://schemas.openxmlformats.org/officeDocument/2006/relationships/tags" Target="../tags/tag25.xml"/><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chart" Target="../charts/chart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31.xml"/><Relationship Id="rId7" Type="http://schemas.openxmlformats.org/officeDocument/2006/relationships/notesSlide" Target="../notesSlides/notesSlide6.xml"/><Relationship Id="rId12" Type="http://schemas.openxmlformats.org/officeDocument/2006/relationships/image" Target="../media/image1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13.png"/><Relationship Id="rId5" Type="http://schemas.openxmlformats.org/officeDocument/2006/relationships/tags" Target="../tags/tag33.xml"/><Relationship Id="rId10" Type="http://schemas.openxmlformats.org/officeDocument/2006/relationships/image" Target="../media/image12.png"/><Relationship Id="rId4" Type="http://schemas.openxmlformats.org/officeDocument/2006/relationships/tags" Target="../tags/tag32.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notesSlide" Target="../notesSlides/notesSlide8.xml"/><Relationship Id="rId4" Type="http://schemas.openxmlformats.org/officeDocument/2006/relationships/tags" Target="../tags/tag38.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6.xml"/><Relationship Id="rId7" Type="http://schemas.openxmlformats.org/officeDocument/2006/relationships/image" Target="../media/image17.gi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notesSlide" Target="../notesSlides/notesSlide9.xml"/><Relationship Id="rId9"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2015 TS Docs\Presentation Library Slides and Decks\Verizon\shutterstock_34870690_ppt.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752061" y="228600"/>
            <a:ext cx="8547385" cy="4091049"/>
          </a:xfrm>
          <a:prstGeom prst="rect">
            <a:avLst/>
          </a:prstGeom>
          <a:noFill/>
        </p:spPr>
      </p:pic>
      <p:sp>
        <p:nvSpPr>
          <p:cNvPr id="2" name="Title 1"/>
          <p:cNvSpPr>
            <a:spLocks noGrp="1"/>
          </p:cNvSpPr>
          <p:nvPr>
            <p:ph type="title" idx="10"/>
          </p:nvPr>
        </p:nvSpPr>
        <p:spPr>
          <a:xfrm>
            <a:off x="758952" y="4169664"/>
            <a:ext cx="8540496" cy="402336"/>
          </a:xfrm>
        </p:spPr>
        <p:txBody>
          <a:bodyPr/>
          <a:lstStyle/>
          <a:p>
            <a:r>
              <a:rPr lang="en-US" dirty="0" smtClean="0"/>
              <a:t>The Future of Payments</a:t>
            </a:r>
            <a:endParaRPr lang="en-US" dirty="0"/>
          </a:p>
        </p:txBody>
      </p:sp>
      <p:sp>
        <p:nvSpPr>
          <p:cNvPr id="4" name="Text Placeholder 3"/>
          <p:cNvSpPr>
            <a:spLocks noGrp="1"/>
          </p:cNvSpPr>
          <p:nvPr>
            <p:ph type="body" sz="quarter" idx="12"/>
          </p:nvPr>
        </p:nvSpPr>
        <p:spPr>
          <a:xfrm>
            <a:off x="896112" y="5257800"/>
            <a:ext cx="2743200" cy="228600"/>
          </a:xfrm>
        </p:spPr>
        <p:txBody>
          <a:bodyPr/>
          <a:lstStyle/>
          <a:p>
            <a:r>
              <a:rPr lang="en-US" dirty="0" smtClean="0"/>
              <a:t>December 2016</a:t>
            </a:r>
            <a:endParaRPr lang="en-US" dirty="0"/>
          </a:p>
        </p:txBody>
      </p:sp>
      <p:sp>
        <p:nvSpPr>
          <p:cNvPr id="5" name="Vertical Text Placeholder 4"/>
          <p:cNvSpPr>
            <a:spLocks noGrp="1"/>
          </p:cNvSpPr>
          <p:nvPr>
            <p:ph type="body" orient="vert" sz="quarter" idx="13"/>
          </p:nvPr>
        </p:nvSpPr>
        <p:spPr>
          <a:xfrm rot="10800000">
            <a:off x="566928" y="3438144"/>
            <a:ext cx="137160" cy="3959352"/>
          </a:xfrm>
        </p:spPr>
        <p:txBody>
          <a:bodyPr/>
          <a:lstStyle/>
          <a:p>
            <a:r>
              <a:rPr lang="en-US" dirty="0" smtClean="0"/>
              <a:t>STRICTLY PRIVATE AND CONFIDENTIAL</a:t>
            </a:r>
            <a:endParaRPr lang="en-US" dirty="0"/>
          </a:p>
        </p:txBody>
      </p:sp>
      <p:pic>
        <p:nvPicPr>
          <p:cNvPr id="9" name="Picture 8"/>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073237" y="7155180"/>
            <a:ext cx="1226210" cy="251460"/>
          </a:xfrm>
          <a:prstGeom prst="rect">
            <a:avLst/>
          </a:prstGeom>
        </p:spPr>
      </p:pic>
    </p:spTree>
    <p:custDataLst>
      <p:tags r:id="rId1"/>
    </p:custDataLst>
    <p:extLst>
      <p:ext uri="{BB962C8B-B14F-4D97-AF65-F5344CB8AC3E}">
        <p14:creationId xmlns:p14="http://schemas.microsoft.com/office/powerpoint/2010/main" val="2532651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50000"/>
                  </a:schemeClr>
                </a:solidFill>
              </a:rPr>
              <a:t>New Payments Rails</a:t>
            </a:r>
            <a:endParaRPr lang="en-US" dirty="0">
              <a:solidFill>
                <a:schemeClr val="bg1">
                  <a:lumMod val="50000"/>
                </a:schemeClr>
              </a:solidFill>
            </a:endParaRPr>
          </a:p>
        </p:txBody>
      </p:sp>
      <p:sp>
        <p:nvSpPr>
          <p:cNvPr id="3" name="Slide Number Placeholder 2"/>
          <p:cNvSpPr>
            <a:spLocks noGrp="1"/>
          </p:cNvSpPr>
          <p:nvPr>
            <p:ph type="sldNum" sz="quarter" idx="10"/>
          </p:nvPr>
        </p:nvSpPr>
        <p:spPr>
          <a:xfrm>
            <a:off x="5175504" y="7251192"/>
            <a:ext cx="155448" cy="155448"/>
          </a:xfrm>
        </p:spPr>
        <p:txBody>
          <a:bodyPr/>
          <a:lstStyle/>
          <a:p>
            <a:r>
              <a:rPr lang="en-US" dirty="0" smtClean="0"/>
              <a:t>9</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272772130"/>
              </p:ext>
            </p:extLst>
          </p:nvPr>
        </p:nvGraphicFramePr>
        <p:xfrm>
          <a:off x="1219200" y="1371600"/>
          <a:ext cx="7862789" cy="4811329"/>
        </p:xfrm>
        <a:graphic>
          <a:graphicData uri="http://schemas.openxmlformats.org/drawingml/2006/table">
            <a:tbl>
              <a:tblPr firstRow="1" bandRow="1">
                <a:tableStyleId>{5C22544A-7EE6-4342-B048-85BDC9FD1C3A}</a:tableStyleId>
              </a:tblPr>
              <a:tblGrid>
                <a:gridCol w="1462844"/>
                <a:gridCol w="1279989"/>
                <a:gridCol w="1279989"/>
                <a:gridCol w="1279989"/>
                <a:gridCol w="1402789"/>
                <a:gridCol w="1157189"/>
              </a:tblGrid>
              <a:tr h="370633">
                <a:tc>
                  <a:txBody>
                    <a:bodyPr/>
                    <a:lstStyle/>
                    <a:p>
                      <a:pPr algn="ctr"/>
                      <a:endParaRPr lang="en-US" sz="1400" dirty="0"/>
                    </a:p>
                  </a:txBody>
                  <a:tcPr marT="45694" marB="45694" anchor="ctr">
                    <a:lnB w="6350" cmpd="sng">
                      <a:solidFill>
                        <a:srgbClr val="7397BC"/>
                      </a:solidFill>
                    </a:lnB>
                    <a:noFill/>
                  </a:tcPr>
                </a:tc>
                <a:tc>
                  <a:txBody>
                    <a:bodyPr/>
                    <a:lstStyle/>
                    <a:p>
                      <a:pPr algn="ctr"/>
                      <a:r>
                        <a:rPr lang="en-US" sz="1400" dirty="0" smtClean="0"/>
                        <a:t>TCH</a:t>
                      </a:r>
                      <a:endParaRPr lang="en-US" sz="1400" dirty="0"/>
                    </a:p>
                  </a:txBody>
                  <a:tcPr marT="45694" marB="45694" anchor="ctr">
                    <a:lnB w="6350" cmpd="sng">
                      <a:solidFill>
                        <a:srgbClr val="7397BC"/>
                      </a:solidFill>
                    </a:lnB>
                    <a:solidFill>
                      <a:schemeClr val="tx2"/>
                    </a:solidFill>
                  </a:tcPr>
                </a:tc>
                <a:tc>
                  <a:txBody>
                    <a:bodyPr/>
                    <a:lstStyle/>
                    <a:p>
                      <a:pPr algn="ctr"/>
                      <a:r>
                        <a:rPr lang="en-US" sz="1400" dirty="0" smtClean="0"/>
                        <a:t>EWS</a:t>
                      </a:r>
                      <a:endParaRPr lang="en-US" sz="1400" dirty="0"/>
                    </a:p>
                  </a:txBody>
                  <a:tcPr marT="45694" marB="45694" anchor="ctr">
                    <a:lnB w="6350" cmpd="sng">
                      <a:solidFill>
                        <a:srgbClr val="7397BC"/>
                      </a:solidFill>
                    </a:lnB>
                    <a:solidFill>
                      <a:schemeClr val="tx2"/>
                    </a:solidFill>
                  </a:tcPr>
                </a:tc>
                <a:tc>
                  <a:txBody>
                    <a:bodyPr/>
                    <a:lstStyle/>
                    <a:p>
                      <a:pPr algn="ctr"/>
                      <a:r>
                        <a:rPr lang="en-US" sz="1400" dirty="0" smtClean="0"/>
                        <a:t>Networks</a:t>
                      </a:r>
                      <a:endParaRPr lang="en-US" sz="1400" dirty="0"/>
                    </a:p>
                  </a:txBody>
                  <a:tcPr marT="45694" marB="45694" anchor="ctr">
                    <a:lnB w="6350" cmpd="sng">
                      <a:solidFill>
                        <a:srgbClr val="7397BC"/>
                      </a:solidFill>
                    </a:lnB>
                    <a:solidFill>
                      <a:schemeClr val="tx2"/>
                    </a:solidFill>
                  </a:tcPr>
                </a:tc>
                <a:tc>
                  <a:txBody>
                    <a:bodyPr/>
                    <a:lstStyle/>
                    <a:p>
                      <a:pPr algn="ctr"/>
                      <a:r>
                        <a:rPr lang="en-US" sz="1400" dirty="0" smtClean="0"/>
                        <a:t>Book</a:t>
                      </a:r>
                      <a:r>
                        <a:rPr lang="en-US" sz="1400" baseline="0" dirty="0" smtClean="0"/>
                        <a:t> T</a:t>
                      </a:r>
                      <a:r>
                        <a:rPr lang="en-US" sz="1400" dirty="0" smtClean="0"/>
                        <a:t>ransfer</a:t>
                      </a:r>
                      <a:endParaRPr lang="en-US" sz="1400" dirty="0"/>
                    </a:p>
                  </a:txBody>
                  <a:tcPr marT="45694" marB="45694" anchor="ctr">
                    <a:lnB w="6350" cmpd="sng">
                      <a:solidFill>
                        <a:srgbClr val="7397BC"/>
                      </a:solidFill>
                    </a:lnB>
                    <a:solidFill>
                      <a:schemeClr val="tx2"/>
                    </a:solidFill>
                  </a:tcPr>
                </a:tc>
                <a:tc>
                  <a:txBody>
                    <a:bodyPr/>
                    <a:lstStyle/>
                    <a:p>
                      <a:pPr algn="ctr"/>
                      <a:r>
                        <a:rPr lang="en-US" sz="1400" dirty="0" smtClean="0"/>
                        <a:t>Digital Currency</a:t>
                      </a:r>
                      <a:endParaRPr lang="en-US" sz="1400" dirty="0"/>
                    </a:p>
                  </a:txBody>
                  <a:tcPr marT="45694" marB="45694" anchor="ctr">
                    <a:lnB w="6350" cmpd="sng">
                      <a:solidFill>
                        <a:srgbClr val="7397BC"/>
                      </a:solidFill>
                    </a:lnB>
                    <a:solidFill>
                      <a:schemeClr val="tx2"/>
                    </a:solidFill>
                  </a:tcPr>
                </a:tc>
              </a:tr>
              <a:tr h="518076">
                <a:tc>
                  <a:txBody>
                    <a:bodyPr/>
                    <a:lstStyle/>
                    <a:p>
                      <a:r>
                        <a:rPr lang="en-US" sz="1200" b="1" dirty="0" smtClean="0">
                          <a:solidFill>
                            <a:schemeClr val="tx1">
                              <a:lumMod val="75000"/>
                              <a:lumOff val="25000"/>
                            </a:schemeClr>
                          </a:solidFill>
                          <a:latin typeface="Arial" panose="020B0604020202020204" pitchFamily="34" charset="0"/>
                          <a:cs typeface="Arial" panose="020B0604020202020204" pitchFamily="34" charset="0"/>
                        </a:rPr>
                        <a:t>Name</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6350" cmpd="sng">
                      <a:solidFill>
                        <a:srgbClr val="7397BC"/>
                      </a:solidFill>
                    </a:lnT>
                    <a:lnB w="12700" cap="flat" cmpd="sng" algn="ctr">
                      <a:solidFill>
                        <a:schemeClr val="bg1"/>
                      </a:solidFill>
                      <a:prstDash val="solid"/>
                      <a:round/>
                      <a:headEnd type="none" w="med" len="med"/>
                      <a:tailEnd type="none" w="med" len="med"/>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Faster</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Payments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6350" cmpd="sng">
                      <a:solidFill>
                        <a:srgbClr val="7397BC"/>
                      </a:solidFill>
                    </a:lnT>
                    <a:lnB w="12700" cap="flat" cmpd="sng" algn="ctr">
                      <a:solidFill>
                        <a:schemeClr val="bg1"/>
                      </a:solidFill>
                      <a:prstDash val="solid"/>
                      <a:round/>
                      <a:headEnd type="none" w="med" len="med"/>
                      <a:tailEnd type="none" w="med" len="med"/>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clearXchange</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6350" cmpd="sng">
                      <a:solidFill>
                        <a:srgbClr val="7397BC"/>
                      </a:solidFill>
                    </a:lnT>
                    <a:lnB w="12700" cap="flat" cmpd="sng" algn="ctr">
                      <a:solidFill>
                        <a:schemeClr val="bg1"/>
                      </a:solidFill>
                      <a:prstDash val="solid"/>
                      <a:round/>
                      <a:headEnd type="none" w="med" len="med"/>
                      <a:tailEnd type="none" w="med" len="med"/>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Visa</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OCT/  MC Send</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6350" cmpd="sng">
                      <a:solidFill>
                        <a:srgbClr val="7397BC"/>
                      </a:solidFill>
                    </a:lnT>
                    <a:lnB w="12700" cap="flat" cmpd="sng" algn="ctr">
                      <a:solidFill>
                        <a:schemeClr val="bg1"/>
                      </a:solidFill>
                      <a:prstDash val="solid"/>
                      <a:round/>
                      <a:headEnd type="none" w="med" len="med"/>
                      <a:tailEnd type="none" w="med" len="med"/>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E.g. Earthport</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6350" cmpd="sng">
                      <a:solidFill>
                        <a:srgbClr val="7397BC"/>
                      </a:solidFill>
                    </a:lnT>
                    <a:lnB w="12700" cap="flat" cmpd="sng" algn="ctr">
                      <a:solidFill>
                        <a:schemeClr val="bg1"/>
                      </a:solidFill>
                      <a:prstDash val="solid"/>
                      <a:round/>
                      <a:headEnd type="none" w="med" len="med"/>
                      <a:tailEnd type="none" w="med" len="med"/>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E.g. Bitcoin</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6350" cmpd="sng">
                      <a:solidFill>
                        <a:srgbClr val="7397BC"/>
                      </a:solidFill>
                    </a:lnT>
                    <a:lnB w="12700" cap="flat" cmpd="sng" algn="ctr">
                      <a:solidFill>
                        <a:schemeClr val="bg1"/>
                      </a:solidFill>
                      <a:prstDash val="solid"/>
                      <a:round/>
                      <a:headEnd type="none" w="med" len="med"/>
                      <a:tailEnd type="none" w="med" len="med"/>
                    </a:lnB>
                    <a:solidFill>
                      <a:srgbClr val="D6E0EC"/>
                    </a:solidFill>
                  </a:tcPr>
                </a:tc>
              </a:tr>
              <a:tr h="876703">
                <a:tc>
                  <a:txBody>
                    <a:bodyPr/>
                    <a:lstStyle/>
                    <a:p>
                      <a:r>
                        <a:rPr lang="en-US" sz="1200" b="1" dirty="0" smtClean="0">
                          <a:solidFill>
                            <a:schemeClr val="tx1">
                              <a:lumMod val="75000"/>
                              <a:lumOff val="25000"/>
                            </a:schemeClr>
                          </a:solidFill>
                          <a:latin typeface="Arial" panose="020B0604020202020204" pitchFamily="34" charset="0"/>
                          <a:cs typeface="Arial" panose="020B0604020202020204" pitchFamily="34" charset="0"/>
                        </a:rPr>
                        <a:t>Attributes</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Irrevocable</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Real-time</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Alias driven</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endParaRP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3</a:t>
                      </a:r>
                      <a:r>
                        <a:rPr lang="en-US" sz="1200" baseline="30000" dirty="0" smtClean="0">
                          <a:solidFill>
                            <a:schemeClr val="tx1">
                              <a:lumMod val="75000"/>
                              <a:lumOff val="25000"/>
                            </a:schemeClr>
                          </a:solidFill>
                          <a:latin typeface="Arial" panose="020B0604020202020204" pitchFamily="34" charset="0"/>
                          <a:cs typeface="Arial" panose="020B0604020202020204" pitchFamily="34" charset="0"/>
                          <a:sym typeface="Wingdings"/>
                        </a:rPr>
                        <a:t>rd</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sym typeface="Wingdings"/>
                        </a:rPr>
                        <a:t> parties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endParaRP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endParaRP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3</a:t>
                      </a:r>
                      <a:r>
                        <a:rPr lang="en-US" sz="1200" baseline="30000" dirty="0" smtClean="0">
                          <a:solidFill>
                            <a:schemeClr val="tx1">
                              <a:lumMod val="75000"/>
                              <a:lumOff val="25000"/>
                            </a:schemeClr>
                          </a:solidFill>
                          <a:latin typeface="Arial" panose="020B0604020202020204" pitchFamily="34" charset="0"/>
                          <a:cs typeface="Arial" panose="020B0604020202020204" pitchFamily="34" charset="0"/>
                          <a:sym typeface="Wingdings"/>
                        </a:rPr>
                        <a:t>rd</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sym typeface="Wingdings"/>
                        </a:rPr>
                        <a:t> parties</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endParaRPr lang="en-US" sz="16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endParaRP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p>
                    <a:p>
                      <a:pPr algn="ctr">
                        <a:lnSpc>
                          <a:spcPct val="110000"/>
                        </a:lnSpc>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Wallets</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r>
              <a:tr h="1066800">
                <a:tc>
                  <a:txBody>
                    <a:bodyPr/>
                    <a:lstStyle/>
                    <a:p>
                      <a:r>
                        <a:rPr lang="en-US" sz="1200" b="1" dirty="0" smtClean="0">
                          <a:solidFill>
                            <a:schemeClr val="tx1">
                              <a:lumMod val="75000"/>
                              <a:lumOff val="25000"/>
                            </a:schemeClr>
                          </a:solidFill>
                          <a:latin typeface="Arial" panose="020B0604020202020204" pitchFamily="34" charset="0"/>
                          <a:cs typeface="Arial" panose="020B0604020202020204" pitchFamily="34" charset="0"/>
                        </a:rPr>
                        <a:t>Use cases</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P2P</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B2C</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Bill Pay</a:t>
                      </a:r>
                    </a:p>
                    <a:p>
                      <a:pPr marL="169863" lvl="1" indent="-169863" algn="l" defTabSz="732617" rtl="0" eaLnBrk="1" latinLnBrk="0" hangingPunct="1">
                        <a:lnSpc>
                          <a:spcPct val="110000"/>
                        </a:lnSpc>
                        <a:spcBef>
                          <a:spcPts val="0"/>
                        </a:spcBef>
                        <a:spcAft>
                          <a:spcPct val="0"/>
                        </a:spcAft>
                        <a:buClr>
                          <a:srgbClr val="7397BC"/>
                        </a:buClr>
                        <a:buSzPct val="92000"/>
                        <a:buFont typeface="Wingdings"/>
                        <a:buChar char="n"/>
                      </a:pPr>
                      <a:r>
                        <a:rPr lang="en-US" sz="1200" dirty="0" smtClean="0">
                          <a:solidFill>
                            <a:schemeClr val="tx1">
                              <a:lumMod val="75000"/>
                              <a:lumOff val="25000"/>
                            </a:schemeClr>
                          </a:solidFill>
                          <a:latin typeface="Arial" panose="020B0604020202020204" pitchFamily="34" charset="0"/>
                          <a:cs typeface="Arial" panose="020B0604020202020204" pitchFamily="34" charset="0"/>
                        </a:rPr>
                        <a:t>B2B</a:t>
                      </a: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(ISO 20022)</a:t>
                      </a:r>
                    </a:p>
                    <a:p>
                      <a:pPr marL="0" marR="0" indent="0" algn="ctr" defTabSz="732617" rtl="0" eaLnBrk="1" fontAlgn="auto" latinLnBrk="0" hangingPunct="1">
                        <a:lnSpc>
                          <a:spcPct val="11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c>
                  <a:txBody>
                    <a:bodyPr/>
                    <a:lstStyle/>
                    <a:p>
                      <a:pPr algn="ct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ctr" defTabSz="732617" rtl="0" eaLnBrk="1" fontAlgn="auto" latinLnBrk="0" hangingPunct="1">
                        <a:lnSpc>
                          <a:spcPct val="11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sym typeface="Wingdings"/>
                        </a:rPr>
                        <a:t></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E0EC"/>
                    </a:solidFill>
                  </a:tcPr>
                </a:tc>
              </a:tr>
              <a:tr h="685800">
                <a:tc>
                  <a:txBody>
                    <a:bodyPr/>
                    <a:lstStyle/>
                    <a:p>
                      <a:r>
                        <a:rPr lang="en-US" sz="1200" b="1" dirty="0" smtClean="0">
                          <a:solidFill>
                            <a:schemeClr val="tx1">
                              <a:lumMod val="75000"/>
                              <a:lumOff val="25000"/>
                            </a:schemeClr>
                          </a:solidFill>
                          <a:latin typeface="Arial" panose="020B0604020202020204" pitchFamily="34" charset="0"/>
                          <a:cs typeface="Arial" panose="020B0604020202020204" pitchFamily="34" charset="0"/>
                        </a:rPr>
                        <a:t>Pros</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20022 messaging; x-border</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Integrated with 7 major banks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Ubiquitous,</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including </a:t>
                      </a:r>
                      <a:b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b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x-border</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Limited to</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low-value</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Low cost in theory; </a:t>
                      </a:r>
                      <a:br>
                        <a:rPr lang="en-US" sz="1200" dirty="0" smtClean="0">
                          <a:solidFill>
                            <a:schemeClr val="tx1">
                              <a:lumMod val="75000"/>
                              <a:lumOff val="25000"/>
                            </a:schemeClr>
                          </a:solidFill>
                          <a:latin typeface="Arial" panose="020B0604020202020204" pitchFamily="34" charset="0"/>
                          <a:cs typeface="Arial" panose="020B0604020202020204" pitchFamily="34" charset="0"/>
                        </a:rPr>
                      </a:br>
                      <a:r>
                        <a:rPr lang="en-US" sz="1200" dirty="0" smtClean="0">
                          <a:solidFill>
                            <a:schemeClr val="tx1">
                              <a:lumMod val="75000"/>
                              <a:lumOff val="25000"/>
                            </a:schemeClr>
                          </a:solidFill>
                          <a:latin typeface="Arial" panose="020B0604020202020204" pitchFamily="34" charset="0"/>
                          <a:cs typeface="Arial" panose="020B0604020202020204" pitchFamily="34" charset="0"/>
                        </a:rPr>
                        <a:t>x-border</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762000">
                <a:tc>
                  <a:txBody>
                    <a:bodyPr/>
                    <a:lstStyle/>
                    <a:p>
                      <a:r>
                        <a:rPr lang="en-US" sz="1200" b="1" dirty="0" smtClean="0">
                          <a:solidFill>
                            <a:schemeClr val="tx1">
                              <a:lumMod val="75000"/>
                              <a:lumOff val="25000"/>
                            </a:schemeClr>
                          </a:solidFill>
                          <a:latin typeface="Arial" panose="020B0604020202020204" pitchFamily="34" charset="0"/>
                          <a:cs typeface="Arial" panose="020B0604020202020204" pitchFamily="34" charset="0"/>
                        </a:rPr>
                        <a:t>Cons</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D6D3"/>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Still building;</a:t>
                      </a:r>
                    </a:p>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cost?</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D6D3"/>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60% 2016 real-time ubiquity</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a:t>
                      </a:r>
                      <a:b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b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no x-border</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D6D3"/>
                    </a:solidFill>
                  </a:tcPr>
                </a:tc>
                <a:tc>
                  <a:txBody>
                    <a:bodyPr/>
                    <a:lstStyle/>
                    <a:p>
                      <a:pPr algn="ct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Content limits; </a:t>
                      </a:r>
                    </a:p>
                    <a:p>
                      <a:pPr algn="ct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3</a:t>
                      </a:r>
                      <a:r>
                        <a:rPr lang="en-US" sz="1200" baseline="30000" dirty="0" smtClean="0">
                          <a:solidFill>
                            <a:schemeClr val="tx1">
                              <a:lumMod val="75000"/>
                              <a:lumOff val="25000"/>
                            </a:schemeClr>
                          </a:solidFill>
                          <a:latin typeface="Arial" panose="020B0604020202020204" pitchFamily="34" charset="0"/>
                          <a:cs typeface="Arial" panose="020B0604020202020204" pitchFamily="34" charset="0"/>
                        </a:rPr>
                        <a:t>rd</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parties provide alias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D6D3"/>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Limited to </a:t>
                      </a:r>
                      <a:br>
                        <a:rPr lang="en-US" sz="1200" dirty="0" smtClean="0">
                          <a:solidFill>
                            <a:schemeClr val="tx1">
                              <a:lumMod val="75000"/>
                              <a:lumOff val="25000"/>
                            </a:schemeClr>
                          </a:solidFill>
                          <a:latin typeface="Arial" panose="020B0604020202020204" pitchFamily="34" charset="0"/>
                          <a:cs typeface="Arial" panose="020B0604020202020204" pitchFamily="34" charset="0"/>
                        </a:rPr>
                      </a:br>
                      <a:r>
                        <a:rPr lang="en-US" sz="1200" dirty="0" smtClean="0">
                          <a:solidFill>
                            <a:schemeClr val="tx1">
                              <a:lumMod val="75000"/>
                              <a:lumOff val="25000"/>
                            </a:schemeClr>
                          </a:solidFill>
                          <a:latin typeface="Arial" panose="020B0604020202020204" pitchFamily="34" charset="0"/>
                          <a:cs typeface="Arial" panose="020B0604020202020204" pitchFamily="34" charset="0"/>
                        </a:rPr>
                        <a:t>x-border use cases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D6D3"/>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Lack</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full</a:t>
                      </a:r>
                      <a:r>
                        <a:rPr lang="en-US" sz="1200" dirty="0" smtClean="0">
                          <a:solidFill>
                            <a:schemeClr val="tx1">
                              <a:lumMod val="75000"/>
                              <a:lumOff val="25000"/>
                            </a:schemeClr>
                          </a:solidFill>
                          <a:latin typeface="Arial" panose="020B0604020202020204" pitchFamily="34" charset="0"/>
                          <a:cs typeface="Arial" panose="020B0604020202020204" pitchFamily="34" charset="0"/>
                        </a:rPr>
                        <a:t> AML compliance</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732" marB="457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D6D3"/>
                    </a:solidFill>
                  </a:tcPr>
                </a:tc>
              </a:tr>
              <a:tr h="370633">
                <a:tc>
                  <a:txBody>
                    <a:bodyPr/>
                    <a:lstStyle/>
                    <a:p>
                      <a:r>
                        <a:rPr lang="en-US" sz="1200" b="1" dirty="0" smtClean="0">
                          <a:solidFill>
                            <a:schemeClr val="tx1">
                              <a:lumMod val="75000"/>
                              <a:lumOff val="25000"/>
                            </a:schemeClr>
                          </a:solidFill>
                          <a:latin typeface="Arial" panose="020B0604020202020204" pitchFamily="34" charset="0"/>
                          <a:cs typeface="Arial" panose="020B0604020202020204" pitchFamily="34" charset="0"/>
                        </a:rPr>
                        <a:t>When?</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mpd="sng">
                      <a:solidFill>
                        <a:srgbClr val="D6E0EC"/>
                      </a:solidFill>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2017</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mpd="sng">
                      <a:solidFill>
                        <a:srgbClr val="D6E0EC"/>
                      </a:solidFill>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2016</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mpd="sng">
                      <a:solidFill>
                        <a:srgbClr val="D6E0EC"/>
                      </a:solidFill>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2016</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mpd="sng">
                      <a:solidFill>
                        <a:srgbClr val="D6E0EC"/>
                      </a:solidFill>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2016</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mpd="sng">
                      <a:solidFill>
                        <a:srgbClr val="D6E0EC"/>
                      </a:solidFill>
                    </a:lnB>
                    <a:solidFill>
                      <a:srgbClr val="D6E0EC"/>
                    </a:solidFill>
                  </a:tcPr>
                </a:tc>
                <a:tc>
                  <a:txBody>
                    <a:bodyPr/>
                    <a:lstStyle/>
                    <a:p>
                      <a:pPr algn="ctr"/>
                      <a:r>
                        <a:rPr lang="en-US" sz="1200" dirty="0" smtClean="0">
                          <a:solidFill>
                            <a:schemeClr val="tx1">
                              <a:lumMod val="75000"/>
                              <a:lumOff val="25000"/>
                            </a:schemeClr>
                          </a:solidFill>
                          <a:latin typeface="Arial" panose="020B0604020202020204" pitchFamily="34" charset="0"/>
                          <a:cs typeface="Arial" panose="020B0604020202020204" pitchFamily="34" charset="0"/>
                        </a:rPr>
                        <a:t>2016</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txBody>
                  <a:tcPr marT="45694" marB="45694" anchor="ctr">
                    <a:lnT w="12700" cap="flat" cmpd="sng" algn="ctr">
                      <a:solidFill>
                        <a:schemeClr val="bg1"/>
                      </a:solidFill>
                      <a:prstDash val="solid"/>
                      <a:round/>
                      <a:headEnd type="none" w="med" len="med"/>
                      <a:tailEnd type="none" w="med" len="med"/>
                    </a:lnT>
                    <a:lnB w="12700" cmpd="sng">
                      <a:solidFill>
                        <a:srgbClr val="D6E0EC"/>
                      </a:solidFill>
                    </a:lnB>
                    <a:solidFill>
                      <a:srgbClr val="D6E0EC"/>
                    </a:solidFill>
                  </a:tcPr>
                </a:tc>
              </a:tr>
            </a:tbl>
          </a:graphicData>
        </a:graphic>
      </p:graphicFrame>
      <p:sp>
        <p:nvSpPr>
          <p:cNvPr id="2" name="Footer Placeholder 1"/>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Tree>
    <p:custDataLst>
      <p:tags r:id="rId1"/>
    </p:custDataLst>
    <p:extLst>
      <p:ext uri="{BB962C8B-B14F-4D97-AF65-F5344CB8AC3E}">
        <p14:creationId xmlns:p14="http://schemas.microsoft.com/office/powerpoint/2010/main" val="145158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Clearing House – Real time payments</a:t>
            </a:r>
            <a:endParaRPr lang="en-US" dirty="0"/>
          </a:p>
        </p:txBody>
      </p:sp>
      <p:sp>
        <p:nvSpPr>
          <p:cNvPr id="5" name="Rectangle 3"/>
          <p:cNvSpPr txBox="1">
            <a:spLocks noChangeArrowheads="1"/>
          </p:cNvSpPr>
          <p:nvPr>
            <p:custDataLst>
              <p:tags r:id="rId2"/>
            </p:custDataLst>
          </p:nvPr>
        </p:nvSpPr>
        <p:spPr bwMode="gray">
          <a:xfrm>
            <a:off x="1131299" y="1600200"/>
            <a:ext cx="7784101" cy="1295400"/>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71450" lvl="1" indent="-169863" algn="l" defTabSz="1018721">
              <a:lnSpc>
                <a:spcPts val="1600"/>
              </a:lnSpc>
              <a:spcBef>
                <a:spcPts val="600"/>
              </a:spcBef>
              <a:buClr>
                <a:srgbClr val="7397BC"/>
              </a:buClr>
              <a:buSzPct val="92000"/>
              <a:buFont typeface="Wingdings"/>
              <a:buChar char="n"/>
              <a:defRPr/>
            </a:pPr>
            <a:r>
              <a:rPr lang="en-US" sz="1000" dirty="0" smtClean="0">
                <a:solidFill>
                  <a:schemeClr val="tx2"/>
                </a:solidFill>
              </a:rPr>
              <a:t>TCH Vision for the Future of US Payments System:</a:t>
            </a:r>
          </a:p>
          <a:p>
            <a:pPr marL="347472" lvl="2" indent="-173736" defTabSz="1018721">
              <a:lnSpc>
                <a:spcPct val="110000"/>
              </a:lnSpc>
              <a:spcBef>
                <a:spcPct val="24000"/>
              </a:spcBef>
              <a:spcAft>
                <a:spcPct val="0"/>
              </a:spcAft>
              <a:buClr>
                <a:srgbClr val="969696"/>
              </a:buClr>
              <a:buSzPct val="92000"/>
              <a:buFont typeface="Wingdings"/>
              <a:buChar char="n"/>
              <a:defRPr/>
            </a:pPr>
            <a:r>
              <a:rPr lang="en-US" sz="1000" dirty="0">
                <a:solidFill>
                  <a:schemeClr val="tx2"/>
                </a:solidFill>
              </a:rPr>
              <a:t>Provide an end user experience and functionality that fulfills needs that are not adequately met by existing payment systems</a:t>
            </a:r>
            <a:r>
              <a:rPr lang="en-US" sz="1000" dirty="0" smtClean="0">
                <a:solidFill>
                  <a:schemeClr val="tx2"/>
                </a:solidFill>
              </a:rPr>
              <a:t>.</a:t>
            </a:r>
          </a:p>
          <a:p>
            <a:pPr marL="347472" lvl="2" indent="-173736" defTabSz="1018721">
              <a:lnSpc>
                <a:spcPct val="110000"/>
              </a:lnSpc>
              <a:spcBef>
                <a:spcPct val="24000"/>
              </a:spcBef>
              <a:spcAft>
                <a:spcPct val="0"/>
              </a:spcAft>
              <a:buClr>
                <a:srgbClr val="969696"/>
              </a:buClr>
              <a:buSzPct val="92000"/>
              <a:buFont typeface="Wingdings"/>
              <a:buChar char="n"/>
              <a:defRPr/>
            </a:pPr>
            <a:r>
              <a:rPr lang="en-US" sz="1000" dirty="0">
                <a:solidFill>
                  <a:schemeClr val="tx2"/>
                </a:solidFill>
              </a:rPr>
              <a:t>Set risk management and fraud protection standards that are appropriate for the essential characteristics of a payment (speed, value, debit or credit, etc.) rather than the clearing system or form of the payment</a:t>
            </a:r>
            <a:r>
              <a:rPr lang="en-US" sz="1000" dirty="0" smtClean="0">
                <a:solidFill>
                  <a:schemeClr val="tx2"/>
                </a:solidFill>
              </a:rPr>
              <a:t>.</a:t>
            </a:r>
          </a:p>
          <a:p>
            <a:pPr marL="347472" lvl="2" indent="-173736" defTabSz="1018721">
              <a:lnSpc>
                <a:spcPct val="110000"/>
              </a:lnSpc>
              <a:spcBef>
                <a:spcPct val="24000"/>
              </a:spcBef>
              <a:spcAft>
                <a:spcPct val="0"/>
              </a:spcAft>
              <a:buClr>
                <a:srgbClr val="969696"/>
              </a:buClr>
              <a:buSzPct val="92000"/>
              <a:buFont typeface="Wingdings"/>
              <a:buChar char="n"/>
              <a:defRPr/>
            </a:pPr>
            <a:r>
              <a:rPr lang="en-US" sz="1000" dirty="0">
                <a:solidFill>
                  <a:schemeClr val="tx2"/>
                </a:solidFill>
              </a:rPr>
              <a:t>Be an open, global-ready platform</a:t>
            </a:r>
            <a:r>
              <a:rPr lang="en-US" sz="1000" dirty="0" smtClean="0">
                <a:solidFill>
                  <a:schemeClr val="tx2"/>
                </a:solidFill>
              </a:rPr>
              <a:t>.</a:t>
            </a:r>
          </a:p>
          <a:p>
            <a:pPr marL="347472" lvl="2" indent="-173736" defTabSz="1018721">
              <a:lnSpc>
                <a:spcPct val="110000"/>
              </a:lnSpc>
              <a:spcBef>
                <a:spcPct val="24000"/>
              </a:spcBef>
              <a:spcAft>
                <a:spcPct val="0"/>
              </a:spcAft>
              <a:buClr>
                <a:srgbClr val="969696"/>
              </a:buClr>
              <a:buSzPct val="92000"/>
              <a:buFont typeface="Wingdings"/>
              <a:buChar char="n"/>
              <a:defRPr/>
            </a:pPr>
            <a:r>
              <a:rPr lang="en-US" sz="1000" dirty="0">
                <a:solidFill>
                  <a:schemeClr val="tx2"/>
                </a:solidFill>
              </a:rPr>
              <a:t>Provide economic models that ensure that all service providers in the payment system can expect a return on initial an ongoing investment</a:t>
            </a:r>
            <a:r>
              <a:rPr lang="en-US" sz="1000" dirty="0" smtClean="0">
                <a:solidFill>
                  <a:schemeClr val="tx2"/>
                </a:solidFill>
              </a:rPr>
              <a:t>.</a:t>
            </a:r>
          </a:p>
        </p:txBody>
      </p:sp>
      <p:sp>
        <p:nvSpPr>
          <p:cNvPr id="7" name="Text Box 6"/>
          <p:cNvSpPr txBox="1">
            <a:spLocks noChangeArrowheads="1"/>
          </p:cNvSpPr>
          <p:nvPr>
            <p:custDataLst>
              <p:tags r:id="rId3"/>
            </p:custDataLst>
          </p:nvPr>
        </p:nvSpPr>
        <p:spPr bwMode="gray">
          <a:xfrm>
            <a:off x="1131299" y="1295400"/>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Faster Payments</a:t>
            </a:r>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10</a:t>
            </a:r>
            <a:endParaRPr lang="en-US" dirty="0"/>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478" y="3276599"/>
            <a:ext cx="7848600" cy="391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3005464"/>
            <a:ext cx="6477000" cy="276999"/>
          </a:xfrm>
          <a:prstGeom prst="rect">
            <a:avLst/>
          </a:prstGeom>
        </p:spPr>
        <p:txBody>
          <a:bodyPr wrap="square">
            <a:spAutoFit/>
          </a:bodyPr>
          <a:lstStyle/>
          <a:p>
            <a:pPr algn="ctr"/>
            <a:r>
              <a:rPr lang="en-US" sz="1200" i="1" dirty="0" smtClean="0">
                <a:solidFill>
                  <a:schemeClr val="tx2"/>
                </a:solidFill>
              </a:rPr>
              <a:t>The Clearing House real-time system will address needs across many use cases</a:t>
            </a:r>
            <a:endParaRPr lang="en-US" sz="1200" i="1" dirty="0"/>
          </a:p>
        </p:txBody>
      </p:sp>
      <p:sp>
        <p:nvSpPr>
          <p:cNvPr id="8" name="Oval 7"/>
          <p:cNvSpPr/>
          <p:nvPr/>
        </p:nvSpPr>
        <p:spPr>
          <a:xfrm>
            <a:off x="1001358" y="5981252"/>
            <a:ext cx="7924800" cy="909021"/>
          </a:xfrm>
          <a:prstGeom prst="ellipse">
            <a:avLst/>
          </a:prstGeom>
          <a:noFill/>
          <a:ln w="28575">
            <a:solidFill>
              <a:schemeClr val="accent2">
                <a:lumMod val="75000"/>
              </a:schemeClr>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5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47800" y="3857363"/>
            <a:ext cx="7543800" cy="3257812"/>
            <a:chOff x="914400" y="3380408"/>
            <a:chExt cx="8153400" cy="3521070"/>
          </a:xfrm>
        </p:grpSpPr>
        <p:pic>
          <p:nvPicPr>
            <p:cNvPr id="13" name="Picture 12"/>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1212850" y="3733799"/>
              <a:ext cx="7626349" cy="3167679"/>
            </a:xfrm>
            <a:prstGeom prst="rect">
              <a:avLst/>
            </a:prstGeom>
            <a:ln>
              <a:noFill/>
            </a:ln>
            <a:effectLst>
              <a:softEdge rad="112500"/>
            </a:effectLst>
          </p:spPr>
        </p:pic>
        <p:sp>
          <p:nvSpPr>
            <p:cNvPr id="4" name="Rectangle 3"/>
            <p:cNvSpPr/>
            <p:nvPr/>
          </p:nvSpPr>
          <p:spPr>
            <a:xfrm>
              <a:off x="914400" y="3380408"/>
              <a:ext cx="8153400" cy="1115392"/>
            </a:xfrm>
            <a:prstGeom prst="rect">
              <a:avLst/>
            </a:prstGeom>
            <a:solidFill>
              <a:schemeClr val="bg1"/>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Early Warning Systems and clearXchange</a:t>
            </a:r>
            <a:endParaRPr lang="en-US" dirty="0"/>
          </a:p>
        </p:txBody>
      </p:sp>
      <p:sp>
        <p:nvSpPr>
          <p:cNvPr id="5" name="Rectangle 3"/>
          <p:cNvSpPr txBox="1">
            <a:spLocks noChangeArrowheads="1"/>
          </p:cNvSpPr>
          <p:nvPr>
            <p:custDataLst>
              <p:tags r:id="rId2"/>
            </p:custDataLst>
          </p:nvPr>
        </p:nvSpPr>
        <p:spPr bwMode="gray">
          <a:xfrm>
            <a:off x="1102725" y="1662098"/>
            <a:ext cx="6136275" cy="1317217"/>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Early Warning acquired clearXchange in December 2015, and clearXchange launched real-time payments in 2015, covering over 100 million online banking customers.  </a:t>
            </a:r>
          </a:p>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Benefits: Consumers can pay bills anywhere, anytime, can have cheaper and more convenient access to funds, and better security</a:t>
            </a:r>
          </a:p>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Beginning in March 2016, Early Warning began processing P2P transactions through the clearXchange network for a number of banks</a:t>
            </a:r>
          </a:p>
        </p:txBody>
      </p:sp>
      <p:sp>
        <p:nvSpPr>
          <p:cNvPr id="7" name="Text Box 6"/>
          <p:cNvSpPr txBox="1">
            <a:spLocks noChangeArrowheads="1"/>
          </p:cNvSpPr>
          <p:nvPr>
            <p:custDataLst>
              <p:tags r:id="rId3"/>
            </p:custDataLst>
          </p:nvPr>
        </p:nvSpPr>
        <p:spPr bwMode="gray">
          <a:xfrm>
            <a:off x="1102724" y="1295400"/>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P2P</a:t>
            </a:r>
          </a:p>
        </p:txBody>
      </p:sp>
      <p:sp>
        <p:nvSpPr>
          <p:cNvPr id="21" name="Rectangle 3"/>
          <p:cNvSpPr txBox="1">
            <a:spLocks noChangeArrowheads="1"/>
          </p:cNvSpPr>
          <p:nvPr>
            <p:custDataLst>
              <p:tags r:id="rId4"/>
            </p:custDataLst>
          </p:nvPr>
        </p:nvSpPr>
        <p:spPr bwMode="gray">
          <a:xfrm>
            <a:off x="1102724" y="3400894"/>
            <a:ext cx="8393701" cy="447206"/>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defPPr>
              <a:defRPr lang="fr-FR"/>
            </a:defPPr>
            <a:lvl2pPr marL="171450" lvl="1" indent="-169863" defTabSz="1018721">
              <a:lnSpc>
                <a:spcPts val="1600"/>
              </a:lnSpc>
              <a:spcBef>
                <a:spcPts val="600"/>
              </a:spcBef>
              <a:buClr>
                <a:srgbClr val="7397BC"/>
              </a:buClr>
              <a:buSzPct val="92000"/>
              <a:buFont typeface="Wingdings"/>
              <a:buChar char="n"/>
              <a:defRPr sz="1050">
                <a:solidFill>
                  <a:schemeClr val="tx2"/>
                </a:solidFill>
              </a:defRPr>
            </a:lvl2pPr>
          </a:lstStyle>
          <a:p>
            <a:pPr lvl="1"/>
            <a:r>
              <a:rPr lang="en-US" dirty="0" smtClean="0"/>
              <a:t>Corporate Quick Pay</a:t>
            </a:r>
          </a:p>
          <a:p>
            <a:pPr lvl="1"/>
            <a:r>
              <a:rPr lang="en-US" dirty="0" smtClean="0"/>
              <a:t>Evolution into bill payments and refund with real-time availability </a:t>
            </a:r>
            <a:endParaRPr lang="en-US" dirty="0"/>
          </a:p>
        </p:txBody>
      </p:sp>
      <p:sp>
        <p:nvSpPr>
          <p:cNvPr id="22" name="Text Box 6"/>
          <p:cNvSpPr txBox="1">
            <a:spLocks noChangeArrowheads="1"/>
          </p:cNvSpPr>
          <p:nvPr>
            <p:custDataLst>
              <p:tags r:id="rId5"/>
            </p:custDataLst>
          </p:nvPr>
        </p:nvSpPr>
        <p:spPr bwMode="gray">
          <a:xfrm>
            <a:off x="1102724" y="3093615"/>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B2C</a:t>
            </a:r>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11</a:t>
            </a:r>
            <a:endParaRPr lang="en-US" dirty="0"/>
          </a:p>
        </p:txBody>
      </p:sp>
      <p:sp>
        <p:nvSpPr>
          <p:cNvPr id="17" name="Rectangle 3"/>
          <p:cNvSpPr txBox="1">
            <a:spLocks noChangeArrowheads="1"/>
          </p:cNvSpPr>
          <p:nvPr>
            <p:custDataLst>
              <p:tags r:id="rId6"/>
            </p:custDataLst>
          </p:nvPr>
        </p:nvSpPr>
        <p:spPr bwMode="gray">
          <a:xfrm>
            <a:off x="1102724" y="4257413"/>
            <a:ext cx="6945901" cy="571762"/>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Allows confirmation of the existence and validity of an account upon receiving a check payment at a branch.  EWS is the preferred and only partner of NACHA for account validation services </a:t>
            </a:r>
          </a:p>
        </p:txBody>
      </p:sp>
      <p:sp>
        <p:nvSpPr>
          <p:cNvPr id="18" name="Text Box 6"/>
          <p:cNvSpPr txBox="1">
            <a:spLocks noChangeArrowheads="1"/>
          </p:cNvSpPr>
          <p:nvPr>
            <p:custDataLst>
              <p:tags r:id="rId7"/>
            </p:custDataLst>
          </p:nvPr>
        </p:nvSpPr>
        <p:spPr bwMode="gray">
          <a:xfrm>
            <a:off x="1102724" y="3906257"/>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Account Validation</a:t>
            </a:r>
          </a:p>
        </p:txBody>
      </p:sp>
      <p:sp>
        <p:nvSpPr>
          <p:cNvPr id="14" name="Rounded Rectangle 13"/>
          <p:cNvSpPr/>
          <p:nvPr/>
        </p:nvSpPr>
        <p:spPr bwMode="auto">
          <a:xfrm>
            <a:off x="7239000" y="1675238"/>
            <a:ext cx="2466975" cy="2363362"/>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155448" lvl="1" indent="-155448" eaLnBrk="0" fontAlgn="base" hangingPunct="0">
              <a:lnSpc>
                <a:spcPct val="110000"/>
              </a:lnSpc>
              <a:spcBef>
                <a:spcPct val="84000"/>
              </a:spcBef>
              <a:spcAft>
                <a:spcPct val="0"/>
              </a:spcAft>
              <a:buClr>
                <a:srgbClr val="7397BC"/>
              </a:buClr>
              <a:buSzPct val="92000"/>
              <a:buFont typeface="Wingdings"/>
              <a:buChar char="n"/>
            </a:pPr>
            <a:r>
              <a:rPr kumimoji="0" lang="en-US" b="1" i="0" u="none" strike="noStrike" cap="none" normalizeH="0" baseline="0" dirty="0" smtClean="0">
                <a:ln>
                  <a:noFill/>
                </a:ln>
                <a:solidFill>
                  <a:schemeClr val="tx2"/>
                </a:solidFill>
                <a:effectLst/>
                <a:latin typeface="Arial" charset="0"/>
              </a:rPr>
              <a:t>JP</a:t>
            </a:r>
            <a:r>
              <a:rPr kumimoji="0" lang="en-US" b="1" i="0" u="none" strike="noStrike" cap="none" normalizeH="0" dirty="0" smtClean="0">
                <a:ln>
                  <a:noFill/>
                </a:ln>
                <a:solidFill>
                  <a:schemeClr val="tx2"/>
                </a:solidFill>
                <a:effectLst/>
                <a:latin typeface="Arial" charset="0"/>
              </a:rPr>
              <a:t> Morgan, Bank of America, and US Bank </a:t>
            </a:r>
            <a:r>
              <a:rPr kumimoji="0" lang="en-US" i="0" u="none" strike="noStrike" cap="none" normalizeH="0" dirty="0" smtClean="0">
                <a:ln>
                  <a:noFill/>
                </a:ln>
                <a:solidFill>
                  <a:schemeClr val="tx2"/>
                </a:solidFill>
                <a:effectLst/>
                <a:latin typeface="Arial" charset="0"/>
              </a:rPr>
              <a:t>joined together in June 2016 to allow customers to transfer money between the institutions in real time</a:t>
            </a:r>
          </a:p>
          <a:p>
            <a:pPr marL="155448" lvl="1" indent="-155448" eaLnBrk="0" fontAlgn="base" hangingPunct="0">
              <a:lnSpc>
                <a:spcPct val="110000"/>
              </a:lnSpc>
              <a:spcBef>
                <a:spcPct val="84000"/>
              </a:spcBef>
              <a:spcAft>
                <a:spcPct val="0"/>
              </a:spcAft>
              <a:buClr>
                <a:srgbClr val="7397BC"/>
              </a:buClr>
              <a:buSzPct val="92000"/>
              <a:buFont typeface="Wingdings"/>
              <a:buChar char="n"/>
            </a:pPr>
            <a:r>
              <a:rPr lang="en-US" b="1" dirty="0" smtClean="0">
                <a:solidFill>
                  <a:schemeClr val="tx2"/>
                </a:solidFill>
                <a:latin typeface="Arial" charset="0"/>
              </a:rPr>
              <a:t>Chase </a:t>
            </a:r>
            <a:r>
              <a:rPr lang="en-US" b="1" dirty="0" err="1" smtClean="0">
                <a:solidFill>
                  <a:schemeClr val="tx2"/>
                </a:solidFill>
                <a:latin typeface="Arial" charset="0"/>
              </a:rPr>
              <a:t>QuickPay</a:t>
            </a:r>
            <a:r>
              <a:rPr lang="en-US" b="1" dirty="0" smtClean="0">
                <a:solidFill>
                  <a:schemeClr val="tx2"/>
                </a:solidFill>
                <a:latin typeface="Arial" charset="0"/>
              </a:rPr>
              <a:t> </a:t>
            </a:r>
            <a:r>
              <a:rPr lang="en-US" dirty="0" smtClean="0">
                <a:solidFill>
                  <a:schemeClr val="tx2"/>
                </a:solidFill>
                <a:latin typeface="Arial" charset="0"/>
              </a:rPr>
              <a:t>processed $20 billion in payments in 2015, which was more than double any Fintech.  The number is expected to rise 40% in 2016</a:t>
            </a:r>
            <a:endParaRPr kumimoji="0" lang="en-US" i="0" u="none" strike="noStrike" cap="none" normalizeH="0" baseline="0" dirty="0" smtClean="0">
              <a:ln>
                <a:noFill/>
              </a:ln>
              <a:solidFill>
                <a:schemeClr val="tx2"/>
              </a:solidFill>
              <a:effectLst/>
              <a:latin typeface="Arial" charset="0"/>
            </a:endParaRPr>
          </a:p>
        </p:txBody>
      </p:sp>
    </p:spTree>
    <p:custDataLst>
      <p:tags r:id="rId1"/>
    </p:custDataLst>
    <p:extLst>
      <p:ext uri="{BB962C8B-B14F-4D97-AF65-F5344CB8AC3E}">
        <p14:creationId xmlns:p14="http://schemas.microsoft.com/office/powerpoint/2010/main" val="401512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47800" y="3733799"/>
            <a:ext cx="8001000" cy="3458540"/>
            <a:chOff x="1447800" y="3352800"/>
            <a:chExt cx="8001000" cy="3839540"/>
          </a:xfrm>
        </p:grpSpPr>
        <p:pic>
          <p:nvPicPr>
            <p:cNvPr id="11" name="Picture 2" descr="J:\TSS SALES ADM\SALES STRATEGY - SUPPORT\Presentations\2010 High Res Photos\Reporting\shutterstock_61406176 group meeting review reports PPT.jpg"/>
            <p:cNvPicPr>
              <a:picLocks noChangeAspect="1" noChangeArrowheads="1"/>
            </p:cNvPicPr>
            <p:nvPr/>
          </p:nvPicPr>
          <p:blipFill>
            <a:blip r:embed="rId11" cstate="print">
              <a:duotone>
                <a:schemeClr val="bg2">
                  <a:shade val="45000"/>
                  <a:satMod val="135000"/>
                </a:schemeClr>
                <a:prstClr val="white"/>
              </a:duotone>
            </a:blip>
            <a:srcRect/>
            <a:stretch>
              <a:fillRect/>
            </a:stretch>
          </p:blipFill>
          <p:spPr bwMode="auto">
            <a:xfrm>
              <a:off x="1667374" y="3413457"/>
              <a:ext cx="6864350" cy="3778883"/>
            </a:xfrm>
            <a:prstGeom prst="rect">
              <a:avLst/>
            </a:prstGeom>
            <a:ln>
              <a:noFill/>
            </a:ln>
            <a:effectLst>
              <a:softEdge rad="112500"/>
            </a:effectLst>
          </p:spPr>
        </p:pic>
        <p:sp>
          <p:nvSpPr>
            <p:cNvPr id="4" name="Rectangle 3"/>
            <p:cNvSpPr/>
            <p:nvPr/>
          </p:nvSpPr>
          <p:spPr>
            <a:xfrm>
              <a:off x="1447800" y="3352800"/>
              <a:ext cx="8001000" cy="1676400"/>
            </a:xfrm>
            <a:prstGeom prst="rect">
              <a:avLst/>
            </a:prstGeom>
            <a:solidFill>
              <a:schemeClr val="bg1"/>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3"/>
          <p:cNvSpPr txBox="1">
            <a:spLocks noChangeArrowheads="1"/>
          </p:cNvSpPr>
          <p:nvPr>
            <p:custDataLst>
              <p:tags r:id="rId2"/>
            </p:custDataLst>
          </p:nvPr>
        </p:nvSpPr>
        <p:spPr bwMode="gray">
          <a:xfrm>
            <a:off x="1131299" y="4100497"/>
            <a:ext cx="8165101" cy="816043"/>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The B2B Directory is a public utility that enables payees to register either Electronic Payment Identity (EPI) and allows payers to retrieve it for simplified electronic payments.  </a:t>
            </a:r>
          </a:p>
          <a:p>
            <a:pPr marL="171450" lvl="1" indent="-169863" algn="l" defTabSz="1018721">
              <a:lnSpc>
                <a:spcPts val="1600"/>
              </a:lnSpc>
              <a:spcBef>
                <a:spcPts val="600"/>
              </a:spcBef>
              <a:buClr>
                <a:srgbClr val="7397BC"/>
              </a:buClr>
              <a:buSzPct val="92000"/>
              <a:buFont typeface="Wingdings"/>
              <a:buChar char="n"/>
              <a:defRPr/>
            </a:pPr>
            <a:r>
              <a:rPr lang="en-US" sz="1050" b="1" dirty="0" smtClean="0">
                <a:solidFill>
                  <a:schemeClr val="tx2"/>
                </a:solidFill>
              </a:rPr>
              <a:t>Benefits to businesses – </a:t>
            </a:r>
            <a:r>
              <a:rPr lang="en-US" sz="1050" dirty="0" smtClean="0">
                <a:solidFill>
                  <a:schemeClr val="tx2"/>
                </a:solidFill>
              </a:rPr>
              <a:t>Reduces time spent manually entering vendor details, boost security, reduces check usage</a:t>
            </a:r>
            <a:endParaRPr lang="en-US" sz="1050" b="1" dirty="0" smtClean="0">
              <a:solidFill>
                <a:schemeClr val="tx2"/>
              </a:solidFill>
            </a:endParaRPr>
          </a:p>
          <a:p>
            <a:pPr marL="171450" lvl="1" indent="-169863" algn="l" defTabSz="1018721">
              <a:lnSpc>
                <a:spcPts val="1600"/>
              </a:lnSpc>
              <a:spcBef>
                <a:spcPts val="600"/>
              </a:spcBef>
              <a:buClr>
                <a:srgbClr val="7397BC"/>
              </a:buClr>
              <a:buSzPct val="92000"/>
              <a:buFont typeface="Wingdings"/>
              <a:buChar char="n"/>
              <a:defRPr/>
            </a:pPr>
            <a:endParaRPr lang="en-US" sz="1050" dirty="0" smtClean="0">
              <a:solidFill>
                <a:schemeClr val="tx2"/>
              </a:solidFill>
            </a:endParaRPr>
          </a:p>
        </p:txBody>
      </p:sp>
      <p:sp>
        <p:nvSpPr>
          <p:cNvPr id="2" name="Title 1"/>
          <p:cNvSpPr>
            <a:spLocks noGrp="1"/>
          </p:cNvSpPr>
          <p:nvPr>
            <p:ph type="title"/>
          </p:nvPr>
        </p:nvSpPr>
        <p:spPr/>
        <p:txBody>
          <a:bodyPr/>
          <a:lstStyle/>
          <a:p>
            <a:r>
              <a:rPr lang="en-US" dirty="0" smtClean="0"/>
              <a:t>Remittance Coalition and the Federal Reserve</a:t>
            </a:r>
            <a:endParaRPr lang="en-US" dirty="0"/>
          </a:p>
        </p:txBody>
      </p:sp>
      <p:sp>
        <p:nvSpPr>
          <p:cNvPr id="5" name="Rectangle 3"/>
          <p:cNvSpPr txBox="1">
            <a:spLocks noChangeArrowheads="1"/>
          </p:cNvSpPr>
          <p:nvPr>
            <p:custDataLst>
              <p:tags r:id="rId3"/>
            </p:custDataLst>
          </p:nvPr>
        </p:nvSpPr>
        <p:spPr bwMode="gray">
          <a:xfrm>
            <a:off x="1131299" y="2895601"/>
            <a:ext cx="7936501" cy="838200"/>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B2B check volume is declining, but not as fast as consumer check volume.  </a:t>
            </a:r>
          </a:p>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When remittance data flows with an electronic payment, it may be separated from the notification of the payment.  Because of the lack of a simple, easily adopted standard, the receiver may not have sufficient information to reconcile it with the right payment  </a:t>
            </a:r>
          </a:p>
        </p:txBody>
      </p:sp>
      <p:sp>
        <p:nvSpPr>
          <p:cNvPr id="7" name="Text Box 6"/>
          <p:cNvSpPr txBox="1">
            <a:spLocks noChangeArrowheads="1"/>
          </p:cNvSpPr>
          <p:nvPr>
            <p:custDataLst>
              <p:tags r:id="rId4"/>
            </p:custDataLst>
          </p:nvPr>
        </p:nvSpPr>
        <p:spPr bwMode="gray">
          <a:xfrm>
            <a:off x="1131299" y="2590800"/>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Why Address Remittance Data?</a:t>
            </a:r>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12</a:t>
            </a:r>
            <a:endParaRPr lang="en-US" dirty="0"/>
          </a:p>
        </p:txBody>
      </p:sp>
      <p:sp>
        <p:nvSpPr>
          <p:cNvPr id="17" name="Rectangle 3"/>
          <p:cNvSpPr txBox="1">
            <a:spLocks noChangeArrowheads="1"/>
          </p:cNvSpPr>
          <p:nvPr>
            <p:custDataLst>
              <p:tags r:id="rId5"/>
            </p:custDataLst>
          </p:nvPr>
        </p:nvSpPr>
        <p:spPr bwMode="gray">
          <a:xfrm>
            <a:off x="1131299" y="1738299"/>
            <a:ext cx="7936501" cy="776302"/>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71450" lvl="1" indent="-169863" algn="l" defTabSz="1018721">
              <a:lnSpc>
                <a:spcPts val="1600"/>
              </a:lnSpc>
              <a:spcBef>
                <a:spcPts val="600"/>
              </a:spcBef>
              <a:buClr>
                <a:srgbClr val="7397BC"/>
              </a:buClr>
              <a:buSzPct val="92000"/>
              <a:buFont typeface="Wingdings"/>
              <a:buChar char="n"/>
              <a:defRPr/>
            </a:pPr>
            <a:r>
              <a:rPr lang="en-US" sz="1050" dirty="0" smtClean="0">
                <a:solidFill>
                  <a:schemeClr val="tx2"/>
                </a:solidFill>
              </a:rPr>
              <a:t>A group of organizations working together to promote use of electronic B2B payments and electronic remittance data exchanges</a:t>
            </a:r>
          </a:p>
          <a:p>
            <a:pPr marL="171450" lvl="1" indent="-169863" defTabSz="1018721">
              <a:lnSpc>
                <a:spcPts val="1600"/>
              </a:lnSpc>
              <a:spcBef>
                <a:spcPts val="600"/>
              </a:spcBef>
              <a:buClr>
                <a:srgbClr val="7397BC"/>
              </a:buClr>
              <a:buSzPct val="92000"/>
              <a:buFont typeface="Wingdings"/>
              <a:buChar char="n"/>
              <a:defRPr/>
            </a:pPr>
            <a:r>
              <a:rPr lang="en-US" sz="1050" dirty="0" smtClean="0">
                <a:solidFill>
                  <a:schemeClr val="tx2"/>
                </a:solidFill>
              </a:rPr>
              <a:t>The Coalition includes over 240 representatives </a:t>
            </a:r>
            <a:r>
              <a:rPr lang="en-US" sz="1050" dirty="0">
                <a:solidFill>
                  <a:schemeClr val="tx2"/>
                </a:solidFill>
              </a:rPr>
              <a:t>from </a:t>
            </a:r>
            <a:r>
              <a:rPr lang="en-US" sz="1050" dirty="0" smtClean="0">
                <a:solidFill>
                  <a:schemeClr val="tx2"/>
                </a:solidFill>
              </a:rPr>
              <a:t>small </a:t>
            </a:r>
            <a:r>
              <a:rPr lang="en-US" sz="1050" dirty="0">
                <a:solidFill>
                  <a:schemeClr val="tx2"/>
                </a:solidFill>
              </a:rPr>
              <a:t>and large businesses, </a:t>
            </a:r>
            <a:r>
              <a:rPr lang="en-US" sz="1050" dirty="0" smtClean="0">
                <a:solidFill>
                  <a:schemeClr val="tx2"/>
                </a:solidFill>
              </a:rPr>
              <a:t>industry </a:t>
            </a:r>
            <a:r>
              <a:rPr lang="en-US" sz="1050" dirty="0">
                <a:solidFill>
                  <a:schemeClr val="tx2"/>
                </a:solidFill>
              </a:rPr>
              <a:t>associations, financial institutions, software vendors, payment processors and service </a:t>
            </a:r>
            <a:r>
              <a:rPr lang="en-US" sz="1050" dirty="0" smtClean="0">
                <a:solidFill>
                  <a:schemeClr val="tx2"/>
                </a:solidFill>
              </a:rPr>
              <a:t>providers</a:t>
            </a:r>
            <a:r>
              <a:rPr lang="en-US" sz="1050" dirty="0">
                <a:solidFill>
                  <a:schemeClr val="tx2"/>
                </a:solidFill>
              </a:rPr>
              <a:t>, standards developers, and others. </a:t>
            </a:r>
            <a:endParaRPr lang="en-US" sz="1050" dirty="0" smtClean="0">
              <a:solidFill>
                <a:schemeClr val="tx2"/>
              </a:solidFill>
            </a:endParaRPr>
          </a:p>
        </p:txBody>
      </p:sp>
      <p:sp>
        <p:nvSpPr>
          <p:cNvPr id="18" name="Text Box 6"/>
          <p:cNvSpPr txBox="1">
            <a:spLocks noChangeArrowheads="1"/>
          </p:cNvSpPr>
          <p:nvPr>
            <p:custDataLst>
              <p:tags r:id="rId6"/>
            </p:custDataLst>
          </p:nvPr>
        </p:nvSpPr>
        <p:spPr bwMode="gray">
          <a:xfrm>
            <a:off x="1131299" y="1371600"/>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Remittance Coalition </a:t>
            </a:r>
          </a:p>
        </p:txBody>
      </p:sp>
      <p:sp>
        <p:nvSpPr>
          <p:cNvPr id="20" name="Text Box 6"/>
          <p:cNvSpPr txBox="1">
            <a:spLocks noChangeArrowheads="1"/>
          </p:cNvSpPr>
          <p:nvPr>
            <p:custDataLst>
              <p:tags r:id="rId7"/>
            </p:custDataLst>
          </p:nvPr>
        </p:nvSpPr>
        <p:spPr bwMode="gray">
          <a:xfrm>
            <a:off x="1131299" y="3733799"/>
            <a:ext cx="3966479" cy="289257"/>
          </a:xfrm>
          <a:prstGeom prst="rect">
            <a:avLst/>
          </a:prstGeom>
          <a:noFill/>
          <a:ln w="9525">
            <a:noFill/>
            <a:miter lim="800000"/>
            <a:headEnd/>
            <a:tailEnd/>
          </a:ln>
          <a:effectLst/>
        </p:spPr>
        <p:txBody>
          <a:bodyPr wrap="square" lIns="45689" tIns="36550" rIns="91378" bIns="36550" anchor="b">
            <a:spAutoFit/>
          </a:bodyPr>
          <a:lstStyle/>
          <a:p>
            <a:pPr>
              <a:defRPr/>
            </a:pPr>
            <a:r>
              <a:rPr lang="en-US" sz="1400" b="1" dirty="0" smtClean="0">
                <a:solidFill>
                  <a:schemeClr val="tx2"/>
                </a:solidFill>
              </a:rPr>
              <a:t>B2B Directory Project</a:t>
            </a:r>
          </a:p>
        </p:txBody>
      </p:sp>
      <p:sp>
        <p:nvSpPr>
          <p:cNvPr id="14" name="Rectangle 3"/>
          <p:cNvSpPr txBox="1">
            <a:spLocks noChangeArrowheads="1"/>
          </p:cNvSpPr>
          <p:nvPr>
            <p:custDataLst>
              <p:tags r:id="rId8"/>
            </p:custDataLst>
          </p:nvPr>
        </p:nvSpPr>
        <p:spPr bwMode="gray">
          <a:xfrm>
            <a:off x="990600" y="4916541"/>
            <a:ext cx="8458200" cy="311951"/>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587" lvl="1" algn="l" defTabSz="1018721">
              <a:lnSpc>
                <a:spcPts val="1600"/>
              </a:lnSpc>
              <a:spcBef>
                <a:spcPts val="600"/>
              </a:spcBef>
              <a:buClr>
                <a:srgbClr val="7397BC"/>
              </a:buClr>
              <a:buSzPct val="92000"/>
              <a:defRPr/>
            </a:pPr>
            <a:r>
              <a:rPr lang="en-US" sz="1400" i="1" dirty="0" smtClean="0">
                <a:solidFill>
                  <a:schemeClr val="tx2"/>
                </a:solidFill>
              </a:rPr>
              <a:t>Goal: To enable business payers of all sizes to make more electronic payments to vendors and all payees</a:t>
            </a:r>
          </a:p>
        </p:txBody>
      </p:sp>
    </p:spTree>
    <p:custDataLst>
      <p:tags r:id="rId1"/>
    </p:custDataLst>
    <p:extLst>
      <p:ext uri="{BB962C8B-B14F-4D97-AF65-F5344CB8AC3E}">
        <p14:creationId xmlns:p14="http://schemas.microsoft.com/office/powerpoint/2010/main" val="2336528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853407" y="4015430"/>
            <a:ext cx="556793" cy="1699570"/>
            <a:chOff x="4538960" y="4037067"/>
            <a:chExt cx="797093" cy="2174358"/>
          </a:xfrm>
        </p:grpSpPr>
        <p:grpSp>
          <p:nvGrpSpPr>
            <p:cNvPr id="2053" name="Group 2052"/>
            <p:cNvGrpSpPr/>
            <p:nvPr/>
          </p:nvGrpSpPr>
          <p:grpSpPr>
            <a:xfrm>
              <a:off x="4580340" y="4037067"/>
              <a:ext cx="711502" cy="819429"/>
              <a:chOff x="4002961" y="2203098"/>
              <a:chExt cx="937045" cy="1079184"/>
            </a:xfrm>
          </p:grpSpPr>
          <p:grpSp>
            <p:nvGrpSpPr>
              <p:cNvPr id="10" name="Group 9"/>
              <p:cNvGrpSpPr/>
              <p:nvPr/>
            </p:nvGrpSpPr>
            <p:grpSpPr>
              <a:xfrm>
                <a:off x="4002961" y="2203098"/>
                <a:ext cx="937045" cy="1079184"/>
                <a:chOff x="4454298" y="1258162"/>
                <a:chExt cx="983607" cy="1132809"/>
              </a:xfrm>
              <a:solidFill>
                <a:schemeClr val="bg2">
                  <a:lumMod val="60000"/>
                  <a:lumOff val="40000"/>
                </a:schemeClr>
              </a:solidFill>
            </p:grpSpPr>
            <p:sp>
              <p:nvSpPr>
                <p:cNvPr id="29" name="Freeform 38"/>
                <p:cNvSpPr>
                  <a:spLocks/>
                </p:cNvSpPr>
                <p:nvPr/>
              </p:nvSpPr>
              <p:spPr bwMode="gray">
                <a:xfrm rot="5400000">
                  <a:off x="4379686" y="1332774"/>
                  <a:ext cx="1132809" cy="983585"/>
                </a:xfrm>
                <a:custGeom>
                  <a:avLst/>
                  <a:gdLst>
                    <a:gd name="T0" fmla="*/ 531937 w 1770"/>
                    <a:gd name="T1" fmla="*/ 0 h 1380"/>
                    <a:gd name="T2" fmla="*/ 1443374 w 1770"/>
                    <a:gd name="T3" fmla="*/ 0 h 1380"/>
                    <a:gd name="T4" fmla="*/ 1443374 w 1770"/>
                    <a:gd name="T5" fmla="*/ 434975 h 1380"/>
                    <a:gd name="T6" fmla="*/ 1899094 w 1770"/>
                    <a:gd name="T7" fmla="*/ 434975 h 1380"/>
                    <a:gd name="T8" fmla="*/ 1899094 w 1770"/>
                    <a:gd name="T9" fmla="*/ 0 h 1380"/>
                    <a:gd name="T10" fmla="*/ 2810531 w 1770"/>
                    <a:gd name="T11" fmla="*/ 0 h 1380"/>
                    <a:gd name="T12" fmla="*/ 2810531 w 1770"/>
                    <a:gd name="T13" fmla="*/ 876300 h 1380"/>
                    <a:gd name="T14" fmla="*/ 2340521 w 1770"/>
                    <a:gd name="T15" fmla="*/ 876300 h 1380"/>
                    <a:gd name="T16" fmla="*/ 2340521 w 1770"/>
                    <a:gd name="T17" fmla="*/ 1314450 h 1380"/>
                    <a:gd name="T18" fmla="*/ 2810531 w 1770"/>
                    <a:gd name="T19" fmla="*/ 1314450 h 1380"/>
                    <a:gd name="T20" fmla="*/ 2810531 w 1770"/>
                    <a:gd name="T21" fmla="*/ 2190750 h 1380"/>
                    <a:gd name="T22" fmla="*/ 1899094 w 1770"/>
                    <a:gd name="T23" fmla="*/ 2190750 h 1380"/>
                    <a:gd name="T24" fmla="*/ 1443374 w 1770"/>
                    <a:gd name="T25" fmla="*/ 2190750 h 1380"/>
                    <a:gd name="T26" fmla="*/ 531937 w 1770"/>
                    <a:gd name="T27" fmla="*/ 2190750 h 1380"/>
                    <a:gd name="T28" fmla="*/ 531937 w 1770"/>
                    <a:gd name="T29" fmla="*/ 1314450 h 1380"/>
                    <a:gd name="T30" fmla="*/ 76218 w 1770"/>
                    <a:gd name="T31" fmla="*/ 1314450 h 1380"/>
                    <a:gd name="T32" fmla="*/ 76218 w 1770"/>
                    <a:gd name="T33" fmla="*/ 876300 h 1380"/>
                    <a:gd name="T34" fmla="*/ 531937 w 1770"/>
                    <a:gd name="T35" fmla="*/ 876300 h 1380"/>
                    <a:gd name="T36" fmla="*/ 531937 w 1770"/>
                    <a:gd name="T37" fmla="*/ 0 h 13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0"/>
                    <a:gd name="T58" fmla="*/ 0 h 1380"/>
                    <a:gd name="T59" fmla="*/ 1770 w 1770"/>
                    <a:gd name="T60" fmla="*/ 1380 h 13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0" h="1380">
                      <a:moveTo>
                        <a:pt x="335" y="0"/>
                      </a:moveTo>
                      <a:cubicBezTo>
                        <a:pt x="335" y="0"/>
                        <a:pt x="622" y="0"/>
                        <a:pt x="909" y="0"/>
                      </a:cubicBezTo>
                      <a:cubicBezTo>
                        <a:pt x="1005" y="46"/>
                        <a:pt x="861" y="228"/>
                        <a:pt x="909" y="274"/>
                      </a:cubicBezTo>
                      <a:cubicBezTo>
                        <a:pt x="957" y="320"/>
                        <a:pt x="1148" y="320"/>
                        <a:pt x="1196" y="274"/>
                      </a:cubicBezTo>
                      <a:cubicBezTo>
                        <a:pt x="1244" y="228"/>
                        <a:pt x="1100" y="46"/>
                        <a:pt x="1196" y="0"/>
                      </a:cubicBezTo>
                      <a:cubicBezTo>
                        <a:pt x="1483" y="0"/>
                        <a:pt x="1770" y="0"/>
                        <a:pt x="1770" y="0"/>
                      </a:cubicBezTo>
                      <a:cubicBezTo>
                        <a:pt x="1770" y="0"/>
                        <a:pt x="1770" y="276"/>
                        <a:pt x="1770" y="552"/>
                      </a:cubicBezTo>
                      <a:cubicBezTo>
                        <a:pt x="1721" y="644"/>
                        <a:pt x="1523" y="506"/>
                        <a:pt x="1474" y="552"/>
                      </a:cubicBezTo>
                      <a:cubicBezTo>
                        <a:pt x="1425" y="598"/>
                        <a:pt x="1425" y="782"/>
                        <a:pt x="1474" y="828"/>
                      </a:cubicBezTo>
                      <a:cubicBezTo>
                        <a:pt x="1523" y="874"/>
                        <a:pt x="1721" y="736"/>
                        <a:pt x="1770" y="828"/>
                      </a:cubicBezTo>
                      <a:cubicBezTo>
                        <a:pt x="1770" y="1104"/>
                        <a:pt x="1770" y="1380"/>
                        <a:pt x="1770" y="1380"/>
                      </a:cubicBezTo>
                      <a:lnTo>
                        <a:pt x="1196" y="1380"/>
                      </a:lnTo>
                      <a:lnTo>
                        <a:pt x="909" y="1380"/>
                      </a:lnTo>
                      <a:lnTo>
                        <a:pt x="335" y="1380"/>
                      </a:lnTo>
                      <a:cubicBezTo>
                        <a:pt x="335" y="1380"/>
                        <a:pt x="335" y="1104"/>
                        <a:pt x="335" y="828"/>
                      </a:cubicBezTo>
                      <a:cubicBezTo>
                        <a:pt x="287" y="736"/>
                        <a:pt x="96" y="874"/>
                        <a:pt x="48" y="828"/>
                      </a:cubicBezTo>
                      <a:cubicBezTo>
                        <a:pt x="0" y="782"/>
                        <a:pt x="0" y="598"/>
                        <a:pt x="48" y="552"/>
                      </a:cubicBezTo>
                      <a:cubicBezTo>
                        <a:pt x="96" y="506"/>
                        <a:pt x="287" y="644"/>
                        <a:pt x="335" y="552"/>
                      </a:cubicBezTo>
                      <a:cubicBezTo>
                        <a:pt x="335" y="276"/>
                        <a:pt x="335" y="0"/>
                        <a:pt x="335" y="0"/>
                      </a:cubicBezTo>
                      <a:close/>
                    </a:path>
                  </a:pathLst>
                </a:custGeom>
                <a:grpFill/>
                <a:ln w="6350">
                  <a:noFill/>
                  <a:round/>
                  <a:headEnd/>
                  <a:tailEnd/>
                </a:ln>
              </p:spPr>
              <p:txBody>
                <a:bodyPr/>
                <a:lstStyle/>
                <a:p>
                  <a:endParaRPr lang="en-US" dirty="0"/>
                </a:p>
              </p:txBody>
            </p:sp>
            <p:sp>
              <p:nvSpPr>
                <p:cNvPr id="30" name="Freeform 38"/>
                <p:cNvSpPr>
                  <a:spLocks/>
                </p:cNvSpPr>
                <p:nvPr/>
              </p:nvSpPr>
              <p:spPr bwMode="gray">
                <a:xfrm rot="5400000">
                  <a:off x="4823196" y="1755158"/>
                  <a:ext cx="878155" cy="351262"/>
                </a:xfrm>
                <a:prstGeom prst="rect">
                  <a:avLst/>
                </a:prstGeom>
                <a:grpFill/>
                <a:ln w="6350">
                  <a:noFill/>
                  <a:round/>
                  <a:headEnd/>
                  <a:tailEnd/>
                </a:ln>
              </p:spPr>
              <p:txBody>
                <a:bodyPr/>
                <a:lstStyle/>
                <a:p>
                  <a:endParaRPr lang="en-US" dirty="0"/>
                </a:p>
              </p:txBody>
            </p:sp>
          </p:grpSp>
          <p:pic>
            <p:nvPicPr>
              <p:cNvPr id="72" name="Picture 2" descr="C:\Users\G001820\Desktop\icon library\dollar-gray.gif"/>
              <p:cNvPicPr>
                <a:picLocks noChangeAspect="1" noChangeArrowheads="1"/>
              </p:cNvPicPr>
              <p:nvPr/>
            </p:nvPicPr>
            <p:blipFill>
              <a:blip r:embed="rId7" cstate="print">
                <a:duotone>
                  <a:prstClr val="black"/>
                  <a:srgbClr val="FFC000">
                    <a:tint val="45000"/>
                    <a:satMod val="400000"/>
                  </a:srgbClr>
                </a:duotone>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38997" y="2520056"/>
                <a:ext cx="280464" cy="447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4581848" y="4689797"/>
              <a:ext cx="709979" cy="819429"/>
              <a:chOff x="4002961" y="2203098"/>
              <a:chExt cx="937045" cy="1079184"/>
            </a:xfrm>
          </p:grpSpPr>
          <p:grpSp>
            <p:nvGrpSpPr>
              <p:cNvPr id="77" name="Group 76"/>
              <p:cNvGrpSpPr/>
              <p:nvPr/>
            </p:nvGrpSpPr>
            <p:grpSpPr>
              <a:xfrm>
                <a:off x="4002961" y="2203098"/>
                <a:ext cx="937045" cy="1079184"/>
                <a:chOff x="4454298" y="1258162"/>
                <a:chExt cx="983607" cy="1132809"/>
              </a:xfrm>
              <a:solidFill>
                <a:schemeClr val="bg2">
                  <a:lumMod val="60000"/>
                  <a:lumOff val="40000"/>
                </a:schemeClr>
              </a:solidFill>
            </p:grpSpPr>
            <p:sp>
              <p:nvSpPr>
                <p:cNvPr id="79" name="Freeform 38"/>
                <p:cNvSpPr>
                  <a:spLocks/>
                </p:cNvSpPr>
                <p:nvPr/>
              </p:nvSpPr>
              <p:spPr bwMode="gray">
                <a:xfrm rot="5400000">
                  <a:off x="4379686" y="1332774"/>
                  <a:ext cx="1132809" cy="983585"/>
                </a:xfrm>
                <a:custGeom>
                  <a:avLst/>
                  <a:gdLst>
                    <a:gd name="T0" fmla="*/ 531937 w 1770"/>
                    <a:gd name="T1" fmla="*/ 0 h 1380"/>
                    <a:gd name="T2" fmla="*/ 1443374 w 1770"/>
                    <a:gd name="T3" fmla="*/ 0 h 1380"/>
                    <a:gd name="T4" fmla="*/ 1443374 w 1770"/>
                    <a:gd name="T5" fmla="*/ 434975 h 1380"/>
                    <a:gd name="T6" fmla="*/ 1899094 w 1770"/>
                    <a:gd name="T7" fmla="*/ 434975 h 1380"/>
                    <a:gd name="T8" fmla="*/ 1899094 w 1770"/>
                    <a:gd name="T9" fmla="*/ 0 h 1380"/>
                    <a:gd name="T10" fmla="*/ 2810531 w 1770"/>
                    <a:gd name="T11" fmla="*/ 0 h 1380"/>
                    <a:gd name="T12" fmla="*/ 2810531 w 1770"/>
                    <a:gd name="T13" fmla="*/ 876300 h 1380"/>
                    <a:gd name="T14" fmla="*/ 2340521 w 1770"/>
                    <a:gd name="T15" fmla="*/ 876300 h 1380"/>
                    <a:gd name="T16" fmla="*/ 2340521 w 1770"/>
                    <a:gd name="T17" fmla="*/ 1314450 h 1380"/>
                    <a:gd name="T18" fmla="*/ 2810531 w 1770"/>
                    <a:gd name="T19" fmla="*/ 1314450 h 1380"/>
                    <a:gd name="T20" fmla="*/ 2810531 w 1770"/>
                    <a:gd name="T21" fmla="*/ 2190750 h 1380"/>
                    <a:gd name="T22" fmla="*/ 1899094 w 1770"/>
                    <a:gd name="T23" fmla="*/ 2190750 h 1380"/>
                    <a:gd name="T24" fmla="*/ 1443374 w 1770"/>
                    <a:gd name="T25" fmla="*/ 2190750 h 1380"/>
                    <a:gd name="T26" fmla="*/ 531937 w 1770"/>
                    <a:gd name="T27" fmla="*/ 2190750 h 1380"/>
                    <a:gd name="T28" fmla="*/ 531937 w 1770"/>
                    <a:gd name="T29" fmla="*/ 1314450 h 1380"/>
                    <a:gd name="T30" fmla="*/ 76218 w 1770"/>
                    <a:gd name="T31" fmla="*/ 1314450 h 1380"/>
                    <a:gd name="T32" fmla="*/ 76218 w 1770"/>
                    <a:gd name="T33" fmla="*/ 876300 h 1380"/>
                    <a:gd name="T34" fmla="*/ 531937 w 1770"/>
                    <a:gd name="T35" fmla="*/ 876300 h 1380"/>
                    <a:gd name="T36" fmla="*/ 531937 w 1770"/>
                    <a:gd name="T37" fmla="*/ 0 h 13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0"/>
                    <a:gd name="T58" fmla="*/ 0 h 1380"/>
                    <a:gd name="T59" fmla="*/ 1770 w 1770"/>
                    <a:gd name="T60" fmla="*/ 1380 h 13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0" h="1380">
                      <a:moveTo>
                        <a:pt x="335" y="0"/>
                      </a:moveTo>
                      <a:cubicBezTo>
                        <a:pt x="335" y="0"/>
                        <a:pt x="622" y="0"/>
                        <a:pt x="909" y="0"/>
                      </a:cubicBezTo>
                      <a:cubicBezTo>
                        <a:pt x="1005" y="46"/>
                        <a:pt x="861" y="228"/>
                        <a:pt x="909" y="274"/>
                      </a:cubicBezTo>
                      <a:cubicBezTo>
                        <a:pt x="957" y="320"/>
                        <a:pt x="1148" y="320"/>
                        <a:pt x="1196" y="274"/>
                      </a:cubicBezTo>
                      <a:cubicBezTo>
                        <a:pt x="1244" y="228"/>
                        <a:pt x="1100" y="46"/>
                        <a:pt x="1196" y="0"/>
                      </a:cubicBezTo>
                      <a:cubicBezTo>
                        <a:pt x="1483" y="0"/>
                        <a:pt x="1770" y="0"/>
                        <a:pt x="1770" y="0"/>
                      </a:cubicBezTo>
                      <a:cubicBezTo>
                        <a:pt x="1770" y="0"/>
                        <a:pt x="1770" y="276"/>
                        <a:pt x="1770" y="552"/>
                      </a:cubicBezTo>
                      <a:cubicBezTo>
                        <a:pt x="1721" y="644"/>
                        <a:pt x="1523" y="506"/>
                        <a:pt x="1474" y="552"/>
                      </a:cubicBezTo>
                      <a:cubicBezTo>
                        <a:pt x="1425" y="598"/>
                        <a:pt x="1425" y="782"/>
                        <a:pt x="1474" y="828"/>
                      </a:cubicBezTo>
                      <a:cubicBezTo>
                        <a:pt x="1523" y="874"/>
                        <a:pt x="1721" y="736"/>
                        <a:pt x="1770" y="828"/>
                      </a:cubicBezTo>
                      <a:cubicBezTo>
                        <a:pt x="1770" y="1104"/>
                        <a:pt x="1770" y="1380"/>
                        <a:pt x="1770" y="1380"/>
                      </a:cubicBezTo>
                      <a:lnTo>
                        <a:pt x="1196" y="1380"/>
                      </a:lnTo>
                      <a:lnTo>
                        <a:pt x="909" y="1380"/>
                      </a:lnTo>
                      <a:lnTo>
                        <a:pt x="335" y="1380"/>
                      </a:lnTo>
                      <a:cubicBezTo>
                        <a:pt x="335" y="1380"/>
                        <a:pt x="335" y="1104"/>
                        <a:pt x="335" y="828"/>
                      </a:cubicBezTo>
                      <a:cubicBezTo>
                        <a:pt x="287" y="736"/>
                        <a:pt x="96" y="874"/>
                        <a:pt x="48" y="828"/>
                      </a:cubicBezTo>
                      <a:cubicBezTo>
                        <a:pt x="0" y="782"/>
                        <a:pt x="0" y="598"/>
                        <a:pt x="48" y="552"/>
                      </a:cubicBezTo>
                      <a:cubicBezTo>
                        <a:pt x="96" y="506"/>
                        <a:pt x="287" y="644"/>
                        <a:pt x="335" y="552"/>
                      </a:cubicBezTo>
                      <a:cubicBezTo>
                        <a:pt x="335" y="276"/>
                        <a:pt x="335" y="0"/>
                        <a:pt x="335" y="0"/>
                      </a:cubicBezTo>
                      <a:close/>
                    </a:path>
                  </a:pathLst>
                </a:custGeom>
                <a:solidFill>
                  <a:schemeClr val="bg2">
                    <a:lumMod val="40000"/>
                    <a:lumOff val="60000"/>
                  </a:schemeClr>
                </a:solidFill>
                <a:ln w="12700">
                  <a:solidFill>
                    <a:schemeClr val="bg1"/>
                  </a:solidFill>
                  <a:round/>
                  <a:headEnd/>
                  <a:tailEnd/>
                </a:ln>
              </p:spPr>
              <p:txBody>
                <a:bodyPr/>
                <a:lstStyle/>
                <a:p>
                  <a:endParaRPr lang="en-US" dirty="0"/>
                </a:p>
              </p:txBody>
            </p:sp>
            <p:sp>
              <p:nvSpPr>
                <p:cNvPr id="80" name="Freeform 38"/>
                <p:cNvSpPr>
                  <a:spLocks/>
                </p:cNvSpPr>
                <p:nvPr/>
              </p:nvSpPr>
              <p:spPr bwMode="gray">
                <a:xfrm rot="5400000">
                  <a:off x="4823196" y="1755158"/>
                  <a:ext cx="878155" cy="351262"/>
                </a:xfrm>
                <a:prstGeom prst="rect">
                  <a:avLst/>
                </a:prstGeom>
                <a:solidFill>
                  <a:schemeClr val="bg2">
                    <a:lumMod val="40000"/>
                    <a:lumOff val="60000"/>
                  </a:schemeClr>
                </a:solidFill>
                <a:ln w="6350">
                  <a:noFill/>
                  <a:round/>
                  <a:headEnd/>
                  <a:tailEnd/>
                </a:ln>
              </p:spPr>
              <p:txBody>
                <a:bodyPr/>
                <a:lstStyle/>
                <a:p>
                  <a:endParaRPr lang="en-US" dirty="0"/>
                </a:p>
              </p:txBody>
            </p:sp>
          </p:grpSp>
          <p:pic>
            <p:nvPicPr>
              <p:cNvPr id="78" name="Picture 2" descr="C:\Users\G001820\Desktop\icon library\dollar-gray.gif"/>
              <p:cNvPicPr>
                <a:picLocks noChangeAspect="1" noChangeArrowheads="1"/>
              </p:cNvPicPr>
              <p:nvPr/>
            </p:nvPicPr>
            <p:blipFill>
              <a:blip r:embed="rId7" cstate="print">
                <a:duotone>
                  <a:prstClr val="black"/>
                  <a:srgbClr val="FFC000">
                    <a:tint val="45000"/>
                    <a:satMod val="400000"/>
                  </a:srgbClr>
                </a:duotone>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38997" y="2520056"/>
                <a:ext cx="280464" cy="447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4580340" y="5347813"/>
              <a:ext cx="709979" cy="819429"/>
              <a:chOff x="4002961" y="2203098"/>
              <a:chExt cx="937045" cy="1079184"/>
            </a:xfrm>
          </p:grpSpPr>
          <p:grpSp>
            <p:nvGrpSpPr>
              <p:cNvPr id="82" name="Group 81"/>
              <p:cNvGrpSpPr/>
              <p:nvPr/>
            </p:nvGrpSpPr>
            <p:grpSpPr>
              <a:xfrm>
                <a:off x="4002961" y="2203098"/>
                <a:ext cx="937045" cy="1079184"/>
                <a:chOff x="4454298" y="1258162"/>
                <a:chExt cx="983607" cy="1132809"/>
              </a:xfrm>
              <a:solidFill>
                <a:schemeClr val="bg2">
                  <a:lumMod val="60000"/>
                  <a:lumOff val="40000"/>
                </a:schemeClr>
              </a:solidFill>
            </p:grpSpPr>
            <p:sp>
              <p:nvSpPr>
                <p:cNvPr id="84" name="Freeform 38"/>
                <p:cNvSpPr>
                  <a:spLocks/>
                </p:cNvSpPr>
                <p:nvPr/>
              </p:nvSpPr>
              <p:spPr bwMode="gray">
                <a:xfrm rot="5400000">
                  <a:off x="4379686" y="1332774"/>
                  <a:ext cx="1132809" cy="983585"/>
                </a:xfrm>
                <a:custGeom>
                  <a:avLst/>
                  <a:gdLst>
                    <a:gd name="T0" fmla="*/ 531937 w 1770"/>
                    <a:gd name="T1" fmla="*/ 0 h 1380"/>
                    <a:gd name="T2" fmla="*/ 1443374 w 1770"/>
                    <a:gd name="T3" fmla="*/ 0 h 1380"/>
                    <a:gd name="T4" fmla="*/ 1443374 w 1770"/>
                    <a:gd name="T5" fmla="*/ 434975 h 1380"/>
                    <a:gd name="T6" fmla="*/ 1899094 w 1770"/>
                    <a:gd name="T7" fmla="*/ 434975 h 1380"/>
                    <a:gd name="T8" fmla="*/ 1899094 w 1770"/>
                    <a:gd name="T9" fmla="*/ 0 h 1380"/>
                    <a:gd name="T10" fmla="*/ 2810531 w 1770"/>
                    <a:gd name="T11" fmla="*/ 0 h 1380"/>
                    <a:gd name="T12" fmla="*/ 2810531 w 1770"/>
                    <a:gd name="T13" fmla="*/ 876300 h 1380"/>
                    <a:gd name="T14" fmla="*/ 2340521 w 1770"/>
                    <a:gd name="T15" fmla="*/ 876300 h 1380"/>
                    <a:gd name="T16" fmla="*/ 2340521 w 1770"/>
                    <a:gd name="T17" fmla="*/ 1314450 h 1380"/>
                    <a:gd name="T18" fmla="*/ 2810531 w 1770"/>
                    <a:gd name="T19" fmla="*/ 1314450 h 1380"/>
                    <a:gd name="T20" fmla="*/ 2810531 w 1770"/>
                    <a:gd name="T21" fmla="*/ 2190750 h 1380"/>
                    <a:gd name="T22" fmla="*/ 1899094 w 1770"/>
                    <a:gd name="T23" fmla="*/ 2190750 h 1380"/>
                    <a:gd name="T24" fmla="*/ 1443374 w 1770"/>
                    <a:gd name="T25" fmla="*/ 2190750 h 1380"/>
                    <a:gd name="T26" fmla="*/ 531937 w 1770"/>
                    <a:gd name="T27" fmla="*/ 2190750 h 1380"/>
                    <a:gd name="T28" fmla="*/ 531937 w 1770"/>
                    <a:gd name="T29" fmla="*/ 1314450 h 1380"/>
                    <a:gd name="T30" fmla="*/ 76218 w 1770"/>
                    <a:gd name="T31" fmla="*/ 1314450 h 1380"/>
                    <a:gd name="T32" fmla="*/ 76218 w 1770"/>
                    <a:gd name="T33" fmla="*/ 876300 h 1380"/>
                    <a:gd name="T34" fmla="*/ 531937 w 1770"/>
                    <a:gd name="T35" fmla="*/ 876300 h 1380"/>
                    <a:gd name="T36" fmla="*/ 531937 w 1770"/>
                    <a:gd name="T37" fmla="*/ 0 h 13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0"/>
                    <a:gd name="T58" fmla="*/ 0 h 1380"/>
                    <a:gd name="T59" fmla="*/ 1770 w 1770"/>
                    <a:gd name="T60" fmla="*/ 1380 h 13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0" h="1380">
                      <a:moveTo>
                        <a:pt x="335" y="0"/>
                      </a:moveTo>
                      <a:cubicBezTo>
                        <a:pt x="335" y="0"/>
                        <a:pt x="622" y="0"/>
                        <a:pt x="909" y="0"/>
                      </a:cubicBezTo>
                      <a:cubicBezTo>
                        <a:pt x="1005" y="46"/>
                        <a:pt x="861" y="228"/>
                        <a:pt x="909" y="274"/>
                      </a:cubicBezTo>
                      <a:cubicBezTo>
                        <a:pt x="957" y="320"/>
                        <a:pt x="1148" y="320"/>
                        <a:pt x="1196" y="274"/>
                      </a:cubicBezTo>
                      <a:cubicBezTo>
                        <a:pt x="1244" y="228"/>
                        <a:pt x="1100" y="46"/>
                        <a:pt x="1196" y="0"/>
                      </a:cubicBezTo>
                      <a:cubicBezTo>
                        <a:pt x="1483" y="0"/>
                        <a:pt x="1770" y="0"/>
                        <a:pt x="1770" y="0"/>
                      </a:cubicBezTo>
                      <a:cubicBezTo>
                        <a:pt x="1770" y="0"/>
                        <a:pt x="1770" y="276"/>
                        <a:pt x="1770" y="552"/>
                      </a:cubicBezTo>
                      <a:cubicBezTo>
                        <a:pt x="1721" y="644"/>
                        <a:pt x="1523" y="506"/>
                        <a:pt x="1474" y="552"/>
                      </a:cubicBezTo>
                      <a:cubicBezTo>
                        <a:pt x="1425" y="598"/>
                        <a:pt x="1425" y="782"/>
                        <a:pt x="1474" y="828"/>
                      </a:cubicBezTo>
                      <a:cubicBezTo>
                        <a:pt x="1523" y="874"/>
                        <a:pt x="1721" y="736"/>
                        <a:pt x="1770" y="828"/>
                      </a:cubicBezTo>
                      <a:cubicBezTo>
                        <a:pt x="1770" y="1104"/>
                        <a:pt x="1770" y="1380"/>
                        <a:pt x="1770" y="1380"/>
                      </a:cubicBezTo>
                      <a:lnTo>
                        <a:pt x="1196" y="1380"/>
                      </a:lnTo>
                      <a:lnTo>
                        <a:pt x="909" y="1380"/>
                      </a:lnTo>
                      <a:lnTo>
                        <a:pt x="335" y="1380"/>
                      </a:lnTo>
                      <a:cubicBezTo>
                        <a:pt x="335" y="1380"/>
                        <a:pt x="335" y="1104"/>
                        <a:pt x="335" y="828"/>
                      </a:cubicBezTo>
                      <a:cubicBezTo>
                        <a:pt x="287" y="736"/>
                        <a:pt x="96" y="874"/>
                        <a:pt x="48" y="828"/>
                      </a:cubicBezTo>
                      <a:cubicBezTo>
                        <a:pt x="0" y="782"/>
                        <a:pt x="0" y="598"/>
                        <a:pt x="48" y="552"/>
                      </a:cubicBezTo>
                      <a:cubicBezTo>
                        <a:pt x="96" y="506"/>
                        <a:pt x="287" y="644"/>
                        <a:pt x="335" y="552"/>
                      </a:cubicBezTo>
                      <a:cubicBezTo>
                        <a:pt x="335" y="276"/>
                        <a:pt x="335" y="0"/>
                        <a:pt x="335" y="0"/>
                      </a:cubicBezTo>
                      <a:close/>
                    </a:path>
                  </a:pathLst>
                </a:custGeom>
                <a:solidFill>
                  <a:schemeClr val="bg2">
                    <a:lumMod val="40000"/>
                    <a:lumOff val="60000"/>
                  </a:schemeClr>
                </a:solidFill>
                <a:ln w="12700">
                  <a:solidFill>
                    <a:schemeClr val="bg1"/>
                  </a:solidFill>
                  <a:round/>
                  <a:headEnd/>
                  <a:tailEnd/>
                </a:ln>
              </p:spPr>
              <p:txBody>
                <a:bodyPr/>
                <a:lstStyle/>
                <a:p>
                  <a:endParaRPr lang="en-US" dirty="0"/>
                </a:p>
              </p:txBody>
            </p:sp>
            <p:sp>
              <p:nvSpPr>
                <p:cNvPr id="85" name="Freeform 38"/>
                <p:cNvSpPr>
                  <a:spLocks/>
                </p:cNvSpPr>
                <p:nvPr/>
              </p:nvSpPr>
              <p:spPr bwMode="gray">
                <a:xfrm rot="5400000">
                  <a:off x="4823196" y="1755158"/>
                  <a:ext cx="878155" cy="351262"/>
                </a:xfrm>
                <a:prstGeom prst="rect">
                  <a:avLst/>
                </a:prstGeom>
                <a:solidFill>
                  <a:schemeClr val="bg2">
                    <a:lumMod val="40000"/>
                    <a:lumOff val="60000"/>
                  </a:schemeClr>
                </a:solidFill>
                <a:ln w="6350">
                  <a:noFill/>
                  <a:round/>
                  <a:headEnd/>
                  <a:tailEnd/>
                </a:ln>
              </p:spPr>
              <p:txBody>
                <a:bodyPr/>
                <a:lstStyle/>
                <a:p>
                  <a:endParaRPr lang="en-US" dirty="0"/>
                </a:p>
              </p:txBody>
            </p:sp>
          </p:grpSp>
          <p:pic>
            <p:nvPicPr>
              <p:cNvPr id="83" name="Picture 2" descr="C:\Users\G001820\Desktop\icon library\dollar-gray.gif"/>
              <p:cNvPicPr>
                <a:picLocks noChangeAspect="1" noChangeArrowheads="1"/>
              </p:cNvPicPr>
              <p:nvPr/>
            </p:nvPicPr>
            <p:blipFill>
              <a:blip r:embed="rId7" cstate="print">
                <a:duotone>
                  <a:prstClr val="black"/>
                  <a:srgbClr val="FFC000">
                    <a:tint val="45000"/>
                    <a:satMod val="400000"/>
                  </a:srgbClr>
                </a:duotone>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38997" y="2520056"/>
                <a:ext cx="280464" cy="447352"/>
              </a:xfrm>
              <a:prstGeom prst="rect">
                <a:avLst/>
              </a:prstGeom>
              <a:noFill/>
              <a:extLst>
                <a:ext uri="{909E8E84-426E-40DD-AFC4-6F175D3DCCD1}">
                  <a14:hiddenFill xmlns:a14="http://schemas.microsoft.com/office/drawing/2010/main">
                    <a:solidFill>
                      <a:srgbClr val="FFFFFF"/>
                    </a:solidFill>
                  </a14:hiddenFill>
                </a:ext>
              </a:extLst>
            </p:spPr>
          </p:pic>
        </p:grpSp>
        <p:sp>
          <p:nvSpPr>
            <p:cNvPr id="2054" name="Rectangle 2053"/>
            <p:cNvSpPr/>
            <p:nvPr/>
          </p:nvSpPr>
          <p:spPr>
            <a:xfrm>
              <a:off x="4538960" y="5771942"/>
              <a:ext cx="797093" cy="439483"/>
            </a:xfrm>
            <a:prstGeom prst="rect">
              <a:avLst/>
            </a:prstGeom>
            <a:solidFill>
              <a:schemeClr val="bg1"/>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ounded Rectangle 227"/>
          <p:cNvSpPr/>
          <p:nvPr/>
        </p:nvSpPr>
        <p:spPr bwMode="auto">
          <a:xfrm>
            <a:off x="990600" y="5449061"/>
            <a:ext cx="2674011" cy="175648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29" name="Rounded Rectangle 228"/>
          <p:cNvSpPr/>
          <p:nvPr/>
        </p:nvSpPr>
        <p:spPr bwMode="auto">
          <a:xfrm>
            <a:off x="3879189" y="5449061"/>
            <a:ext cx="2674011" cy="175648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30" name="Rounded Rectangle 229"/>
          <p:cNvSpPr/>
          <p:nvPr/>
        </p:nvSpPr>
        <p:spPr bwMode="auto">
          <a:xfrm>
            <a:off x="6746162" y="5449061"/>
            <a:ext cx="2674011" cy="175648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pic>
        <p:nvPicPr>
          <p:cNvPr id="1026" name="Picture 2" descr="Check mark symb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5420" y="4129987"/>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Check mark symb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5336" y="4735797"/>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Check mark symb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049" y="473903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descr="Check mark symb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2647" y="4119041"/>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Blockchain</a:t>
            </a:r>
            <a:endParaRPr lang="en-US" dirty="0"/>
          </a:p>
        </p:txBody>
      </p:sp>
      <p:sp>
        <p:nvSpPr>
          <p:cNvPr id="2" name="TextBox 1"/>
          <p:cNvSpPr txBox="1"/>
          <p:nvPr/>
        </p:nvSpPr>
        <p:spPr>
          <a:xfrm>
            <a:off x="1381759" y="1757380"/>
            <a:ext cx="1542055" cy="400110"/>
          </a:xfrm>
          <a:prstGeom prst="rect">
            <a:avLst/>
          </a:prstGeom>
          <a:noFill/>
        </p:spPr>
        <p:txBody>
          <a:bodyPr vert="horz" wrap="square" lIns="91440" tIns="45720" rIns="91440" bIns="45720" rtlCol="0" anchor="t">
            <a:spAutoFit/>
          </a:bodyPr>
          <a:lstStyle/>
          <a:p>
            <a:pPr algn="l"/>
            <a:r>
              <a:rPr lang="en-US" sz="1000" b="1" dirty="0" smtClean="0">
                <a:solidFill>
                  <a:schemeClr val="tx2"/>
                </a:solidFill>
                <a:latin typeface="Arial"/>
              </a:rPr>
              <a:t>Entity A </a:t>
            </a:r>
            <a:r>
              <a:rPr lang="en-US" sz="1000" dirty="0" smtClean="0">
                <a:solidFill>
                  <a:schemeClr val="tx2"/>
                </a:solidFill>
                <a:latin typeface="Arial"/>
              </a:rPr>
              <a:t>wants to send funds to </a:t>
            </a:r>
            <a:r>
              <a:rPr lang="en-US" sz="1000" b="1" dirty="0" smtClean="0">
                <a:solidFill>
                  <a:schemeClr val="tx2"/>
                </a:solidFill>
                <a:latin typeface="Arial"/>
              </a:rPr>
              <a:t>Entity</a:t>
            </a:r>
            <a:r>
              <a:rPr lang="en-US" sz="1000" dirty="0" smtClean="0">
                <a:solidFill>
                  <a:schemeClr val="tx2"/>
                </a:solidFill>
                <a:latin typeface="Arial"/>
              </a:rPr>
              <a:t> </a:t>
            </a:r>
            <a:r>
              <a:rPr lang="en-US" sz="1000" b="1" dirty="0" smtClean="0">
                <a:solidFill>
                  <a:schemeClr val="tx2"/>
                </a:solidFill>
                <a:latin typeface="Arial"/>
              </a:rPr>
              <a:t>B</a:t>
            </a:r>
            <a:endParaRPr lang="en-US" sz="1000" b="1" dirty="0">
              <a:solidFill>
                <a:schemeClr val="tx2"/>
              </a:solidFill>
              <a:latin typeface="Arial"/>
            </a:endParaRPr>
          </a:p>
        </p:txBody>
      </p:sp>
      <p:sp>
        <p:nvSpPr>
          <p:cNvPr id="15" name="TextBox 14"/>
          <p:cNvSpPr txBox="1"/>
          <p:nvPr/>
        </p:nvSpPr>
        <p:spPr>
          <a:xfrm>
            <a:off x="3748365" y="1757380"/>
            <a:ext cx="1948804" cy="400110"/>
          </a:xfrm>
          <a:prstGeom prst="rect">
            <a:avLst/>
          </a:prstGeom>
          <a:noFill/>
        </p:spPr>
        <p:txBody>
          <a:bodyPr vert="horz" wrap="square" lIns="91440" tIns="45720" rIns="91440" bIns="45720" rtlCol="0" anchor="t">
            <a:spAutoFit/>
          </a:bodyPr>
          <a:lstStyle/>
          <a:p>
            <a:pPr algn="l"/>
            <a:r>
              <a:rPr lang="en-US" sz="1000" dirty="0" smtClean="0">
                <a:solidFill>
                  <a:schemeClr val="tx2"/>
                </a:solidFill>
                <a:latin typeface="Arial"/>
              </a:rPr>
              <a:t>The transaction is denoted online as a block</a:t>
            </a:r>
            <a:endParaRPr lang="en-US" sz="1000" dirty="0">
              <a:solidFill>
                <a:schemeClr val="tx2"/>
              </a:solidFill>
              <a:latin typeface="Arial"/>
            </a:endParaRPr>
          </a:p>
        </p:txBody>
      </p:sp>
      <p:sp>
        <p:nvSpPr>
          <p:cNvPr id="21" name="TextBox 20"/>
          <p:cNvSpPr txBox="1"/>
          <p:nvPr/>
        </p:nvSpPr>
        <p:spPr>
          <a:xfrm>
            <a:off x="6348052" y="1757380"/>
            <a:ext cx="1901004" cy="400110"/>
          </a:xfrm>
          <a:prstGeom prst="rect">
            <a:avLst/>
          </a:prstGeom>
          <a:noFill/>
        </p:spPr>
        <p:txBody>
          <a:bodyPr vert="horz" wrap="square" lIns="91440" tIns="45720" rIns="91440" bIns="45720" rtlCol="0" anchor="t">
            <a:spAutoFit/>
          </a:bodyPr>
          <a:lstStyle/>
          <a:p>
            <a:pPr algn="l"/>
            <a:r>
              <a:rPr lang="en-US" sz="1000" dirty="0" smtClean="0">
                <a:solidFill>
                  <a:schemeClr val="tx2"/>
                </a:solidFill>
                <a:latin typeface="Arial"/>
              </a:rPr>
              <a:t>The block is broadcast to every member in the network.</a:t>
            </a:r>
            <a:endParaRPr lang="en-US" sz="1000" dirty="0">
              <a:solidFill>
                <a:schemeClr val="tx2"/>
              </a:solidFill>
              <a:latin typeface="Arial"/>
            </a:endParaRPr>
          </a:p>
        </p:txBody>
      </p:sp>
      <p:sp>
        <p:nvSpPr>
          <p:cNvPr id="22" name="TextBox 21"/>
          <p:cNvSpPr txBox="1"/>
          <p:nvPr/>
        </p:nvSpPr>
        <p:spPr>
          <a:xfrm>
            <a:off x="1425784" y="3486643"/>
            <a:ext cx="2439288" cy="553998"/>
          </a:xfrm>
          <a:prstGeom prst="rect">
            <a:avLst/>
          </a:prstGeom>
          <a:noFill/>
        </p:spPr>
        <p:txBody>
          <a:bodyPr vert="horz" wrap="square" lIns="91440" tIns="45720" rIns="91440" bIns="45720" rtlCol="0" anchor="t">
            <a:spAutoFit/>
          </a:bodyPr>
          <a:lstStyle/>
          <a:p>
            <a:r>
              <a:rPr lang="en-US" sz="1000" dirty="0" smtClean="0">
                <a:solidFill>
                  <a:schemeClr val="tx2"/>
                </a:solidFill>
                <a:latin typeface="Arial"/>
              </a:rPr>
              <a:t>Those in the network approve the transaction is valid </a:t>
            </a:r>
            <a:r>
              <a:rPr lang="en-US" sz="1000" dirty="0" smtClean="0">
                <a:solidFill>
                  <a:schemeClr val="tx2"/>
                </a:solidFill>
              </a:rPr>
              <a:t>before </a:t>
            </a:r>
            <a:r>
              <a:rPr lang="en-US" sz="1000" dirty="0">
                <a:solidFill>
                  <a:schemeClr val="tx2"/>
                </a:solidFill>
              </a:rPr>
              <a:t>it is recorded, in a “chain” of computer </a:t>
            </a:r>
            <a:r>
              <a:rPr lang="en-US" sz="1000" dirty="0" smtClean="0">
                <a:solidFill>
                  <a:schemeClr val="tx2"/>
                </a:solidFill>
              </a:rPr>
              <a:t>code.</a:t>
            </a:r>
            <a:endParaRPr lang="en-US" sz="1000" dirty="0">
              <a:solidFill>
                <a:schemeClr val="tx2"/>
              </a:solidFill>
              <a:latin typeface="Arial"/>
            </a:endParaRPr>
          </a:p>
        </p:txBody>
      </p:sp>
      <p:sp>
        <p:nvSpPr>
          <p:cNvPr id="23" name="TextBox 22"/>
          <p:cNvSpPr txBox="1"/>
          <p:nvPr/>
        </p:nvSpPr>
        <p:spPr>
          <a:xfrm>
            <a:off x="4277776" y="3486643"/>
            <a:ext cx="2150534" cy="553998"/>
          </a:xfrm>
          <a:prstGeom prst="rect">
            <a:avLst/>
          </a:prstGeom>
          <a:noFill/>
        </p:spPr>
        <p:txBody>
          <a:bodyPr vert="horz" wrap="square" lIns="91440" tIns="45720" rIns="91440" bIns="45720" rtlCol="0" anchor="t">
            <a:spAutoFit/>
          </a:bodyPr>
          <a:lstStyle/>
          <a:p>
            <a:pPr algn="l"/>
            <a:r>
              <a:rPr lang="en-US" sz="1000" dirty="0" smtClean="0">
                <a:solidFill>
                  <a:schemeClr val="tx2"/>
                </a:solidFill>
                <a:latin typeface="Arial"/>
              </a:rPr>
              <a:t>The block is then added to the chain, which shows a clear record of all transactions</a:t>
            </a:r>
            <a:endParaRPr lang="en-US" sz="1000" dirty="0">
              <a:solidFill>
                <a:schemeClr val="tx2"/>
              </a:solidFill>
              <a:latin typeface="Arial"/>
            </a:endParaRPr>
          </a:p>
        </p:txBody>
      </p:sp>
      <p:sp>
        <p:nvSpPr>
          <p:cNvPr id="24" name="TextBox 23"/>
          <p:cNvSpPr txBox="1"/>
          <p:nvPr/>
        </p:nvSpPr>
        <p:spPr>
          <a:xfrm>
            <a:off x="7315200" y="3563587"/>
            <a:ext cx="1447800" cy="400110"/>
          </a:xfrm>
          <a:prstGeom prst="rect">
            <a:avLst/>
          </a:prstGeom>
          <a:noFill/>
        </p:spPr>
        <p:txBody>
          <a:bodyPr vert="horz" wrap="square" lIns="91440" tIns="45720" rIns="91440" bIns="45720" rtlCol="0" anchor="t">
            <a:spAutoFit/>
          </a:bodyPr>
          <a:lstStyle/>
          <a:p>
            <a:pPr algn="l"/>
            <a:r>
              <a:rPr lang="en-US" sz="1000" dirty="0" smtClean="0">
                <a:solidFill>
                  <a:schemeClr val="tx2"/>
                </a:solidFill>
                <a:latin typeface="Arial"/>
              </a:rPr>
              <a:t>The funds move from </a:t>
            </a:r>
            <a:r>
              <a:rPr lang="en-US" sz="1000" b="1" dirty="0" smtClean="0">
                <a:solidFill>
                  <a:schemeClr val="tx2"/>
                </a:solidFill>
                <a:latin typeface="Arial"/>
              </a:rPr>
              <a:t>Entity A </a:t>
            </a:r>
            <a:r>
              <a:rPr lang="en-US" sz="1000" dirty="0" smtClean="0">
                <a:solidFill>
                  <a:schemeClr val="tx2"/>
                </a:solidFill>
                <a:latin typeface="Arial"/>
              </a:rPr>
              <a:t>to</a:t>
            </a:r>
            <a:r>
              <a:rPr lang="en-US" sz="1000" b="1" dirty="0" smtClean="0">
                <a:solidFill>
                  <a:schemeClr val="tx2"/>
                </a:solidFill>
                <a:latin typeface="Arial"/>
              </a:rPr>
              <a:t> Entity B</a:t>
            </a:r>
            <a:endParaRPr lang="en-US" sz="1000" b="1" dirty="0">
              <a:solidFill>
                <a:schemeClr val="tx2"/>
              </a:solidFill>
              <a:latin typeface="Arial"/>
            </a:endParaRPr>
          </a:p>
        </p:txBody>
      </p:sp>
      <p:sp>
        <p:nvSpPr>
          <p:cNvPr id="71" name="TextBox 70"/>
          <p:cNvSpPr txBox="1"/>
          <p:nvPr/>
        </p:nvSpPr>
        <p:spPr>
          <a:xfrm>
            <a:off x="1279709" y="2282174"/>
            <a:ext cx="1539691" cy="261610"/>
          </a:xfrm>
          <a:prstGeom prst="rect">
            <a:avLst/>
          </a:prstGeom>
          <a:noFill/>
        </p:spPr>
        <p:txBody>
          <a:bodyPr vert="horz" wrap="square" lIns="91440" tIns="45720" rIns="91440" bIns="45720" rtlCol="0" anchor="t">
            <a:spAutoFit/>
          </a:bodyPr>
          <a:lstStyle/>
          <a:p>
            <a:pPr algn="l"/>
            <a:r>
              <a:rPr lang="en-US" b="1" i="1" dirty="0" smtClean="0">
                <a:solidFill>
                  <a:schemeClr val="tx2"/>
                </a:solidFill>
                <a:latin typeface="Arial"/>
              </a:rPr>
              <a:t>Entity A’s Computer</a:t>
            </a:r>
            <a:endParaRPr lang="en-US" sz="1100" b="1" i="1" dirty="0">
              <a:solidFill>
                <a:schemeClr val="tx2"/>
              </a:solidFill>
              <a:latin typeface="Arial"/>
            </a:endParaRPr>
          </a:p>
        </p:txBody>
      </p:sp>
      <p:grpSp>
        <p:nvGrpSpPr>
          <p:cNvPr id="93" name="Group 92"/>
          <p:cNvGrpSpPr/>
          <p:nvPr/>
        </p:nvGrpSpPr>
        <p:grpSpPr>
          <a:xfrm>
            <a:off x="4097679" y="2346573"/>
            <a:ext cx="806684" cy="941840"/>
            <a:chOff x="4002961" y="2203098"/>
            <a:chExt cx="937045" cy="1079184"/>
          </a:xfrm>
        </p:grpSpPr>
        <p:grpSp>
          <p:nvGrpSpPr>
            <p:cNvPr id="94" name="Group 93"/>
            <p:cNvGrpSpPr/>
            <p:nvPr/>
          </p:nvGrpSpPr>
          <p:grpSpPr>
            <a:xfrm>
              <a:off x="4002961" y="2203098"/>
              <a:ext cx="937045" cy="1079184"/>
              <a:chOff x="4454298" y="1258162"/>
              <a:chExt cx="983607" cy="1132809"/>
            </a:xfrm>
            <a:solidFill>
              <a:schemeClr val="bg2">
                <a:lumMod val="60000"/>
                <a:lumOff val="40000"/>
              </a:schemeClr>
            </a:solidFill>
          </p:grpSpPr>
          <p:sp>
            <p:nvSpPr>
              <p:cNvPr id="96" name="Freeform 38"/>
              <p:cNvSpPr>
                <a:spLocks/>
              </p:cNvSpPr>
              <p:nvPr/>
            </p:nvSpPr>
            <p:spPr bwMode="gray">
              <a:xfrm rot="5400000">
                <a:off x="4379686" y="1332774"/>
                <a:ext cx="1132809" cy="983585"/>
              </a:xfrm>
              <a:custGeom>
                <a:avLst/>
                <a:gdLst>
                  <a:gd name="T0" fmla="*/ 531937 w 1770"/>
                  <a:gd name="T1" fmla="*/ 0 h 1380"/>
                  <a:gd name="T2" fmla="*/ 1443374 w 1770"/>
                  <a:gd name="T3" fmla="*/ 0 h 1380"/>
                  <a:gd name="T4" fmla="*/ 1443374 w 1770"/>
                  <a:gd name="T5" fmla="*/ 434975 h 1380"/>
                  <a:gd name="T6" fmla="*/ 1899094 w 1770"/>
                  <a:gd name="T7" fmla="*/ 434975 h 1380"/>
                  <a:gd name="T8" fmla="*/ 1899094 w 1770"/>
                  <a:gd name="T9" fmla="*/ 0 h 1380"/>
                  <a:gd name="T10" fmla="*/ 2810531 w 1770"/>
                  <a:gd name="T11" fmla="*/ 0 h 1380"/>
                  <a:gd name="T12" fmla="*/ 2810531 w 1770"/>
                  <a:gd name="T13" fmla="*/ 876300 h 1380"/>
                  <a:gd name="T14" fmla="*/ 2340521 w 1770"/>
                  <a:gd name="T15" fmla="*/ 876300 h 1380"/>
                  <a:gd name="T16" fmla="*/ 2340521 w 1770"/>
                  <a:gd name="T17" fmla="*/ 1314450 h 1380"/>
                  <a:gd name="T18" fmla="*/ 2810531 w 1770"/>
                  <a:gd name="T19" fmla="*/ 1314450 h 1380"/>
                  <a:gd name="T20" fmla="*/ 2810531 w 1770"/>
                  <a:gd name="T21" fmla="*/ 2190750 h 1380"/>
                  <a:gd name="T22" fmla="*/ 1899094 w 1770"/>
                  <a:gd name="T23" fmla="*/ 2190750 h 1380"/>
                  <a:gd name="T24" fmla="*/ 1443374 w 1770"/>
                  <a:gd name="T25" fmla="*/ 2190750 h 1380"/>
                  <a:gd name="T26" fmla="*/ 531937 w 1770"/>
                  <a:gd name="T27" fmla="*/ 2190750 h 1380"/>
                  <a:gd name="T28" fmla="*/ 531937 w 1770"/>
                  <a:gd name="T29" fmla="*/ 1314450 h 1380"/>
                  <a:gd name="T30" fmla="*/ 76218 w 1770"/>
                  <a:gd name="T31" fmla="*/ 1314450 h 1380"/>
                  <a:gd name="T32" fmla="*/ 76218 w 1770"/>
                  <a:gd name="T33" fmla="*/ 876300 h 1380"/>
                  <a:gd name="T34" fmla="*/ 531937 w 1770"/>
                  <a:gd name="T35" fmla="*/ 876300 h 1380"/>
                  <a:gd name="T36" fmla="*/ 531937 w 1770"/>
                  <a:gd name="T37" fmla="*/ 0 h 13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0"/>
                  <a:gd name="T58" fmla="*/ 0 h 1380"/>
                  <a:gd name="T59" fmla="*/ 1770 w 1770"/>
                  <a:gd name="T60" fmla="*/ 1380 h 13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0" h="1380">
                    <a:moveTo>
                      <a:pt x="335" y="0"/>
                    </a:moveTo>
                    <a:cubicBezTo>
                      <a:pt x="335" y="0"/>
                      <a:pt x="622" y="0"/>
                      <a:pt x="909" y="0"/>
                    </a:cubicBezTo>
                    <a:cubicBezTo>
                      <a:pt x="1005" y="46"/>
                      <a:pt x="861" y="228"/>
                      <a:pt x="909" y="274"/>
                    </a:cubicBezTo>
                    <a:cubicBezTo>
                      <a:pt x="957" y="320"/>
                      <a:pt x="1148" y="320"/>
                      <a:pt x="1196" y="274"/>
                    </a:cubicBezTo>
                    <a:cubicBezTo>
                      <a:pt x="1244" y="228"/>
                      <a:pt x="1100" y="46"/>
                      <a:pt x="1196" y="0"/>
                    </a:cubicBezTo>
                    <a:cubicBezTo>
                      <a:pt x="1483" y="0"/>
                      <a:pt x="1770" y="0"/>
                      <a:pt x="1770" y="0"/>
                    </a:cubicBezTo>
                    <a:cubicBezTo>
                      <a:pt x="1770" y="0"/>
                      <a:pt x="1770" y="276"/>
                      <a:pt x="1770" y="552"/>
                    </a:cubicBezTo>
                    <a:cubicBezTo>
                      <a:pt x="1721" y="644"/>
                      <a:pt x="1523" y="506"/>
                      <a:pt x="1474" y="552"/>
                    </a:cubicBezTo>
                    <a:cubicBezTo>
                      <a:pt x="1425" y="598"/>
                      <a:pt x="1425" y="782"/>
                      <a:pt x="1474" y="828"/>
                    </a:cubicBezTo>
                    <a:cubicBezTo>
                      <a:pt x="1523" y="874"/>
                      <a:pt x="1721" y="736"/>
                      <a:pt x="1770" y="828"/>
                    </a:cubicBezTo>
                    <a:cubicBezTo>
                      <a:pt x="1770" y="1104"/>
                      <a:pt x="1770" y="1380"/>
                      <a:pt x="1770" y="1380"/>
                    </a:cubicBezTo>
                    <a:lnTo>
                      <a:pt x="1196" y="1380"/>
                    </a:lnTo>
                    <a:lnTo>
                      <a:pt x="909" y="1380"/>
                    </a:lnTo>
                    <a:lnTo>
                      <a:pt x="335" y="1380"/>
                    </a:lnTo>
                    <a:cubicBezTo>
                      <a:pt x="335" y="1380"/>
                      <a:pt x="335" y="1104"/>
                      <a:pt x="335" y="828"/>
                    </a:cubicBezTo>
                    <a:cubicBezTo>
                      <a:pt x="287" y="736"/>
                      <a:pt x="96" y="874"/>
                      <a:pt x="48" y="828"/>
                    </a:cubicBezTo>
                    <a:cubicBezTo>
                      <a:pt x="0" y="782"/>
                      <a:pt x="0" y="598"/>
                      <a:pt x="48" y="552"/>
                    </a:cubicBezTo>
                    <a:cubicBezTo>
                      <a:pt x="96" y="506"/>
                      <a:pt x="287" y="644"/>
                      <a:pt x="335" y="552"/>
                    </a:cubicBezTo>
                    <a:cubicBezTo>
                      <a:pt x="335" y="276"/>
                      <a:pt x="335" y="0"/>
                      <a:pt x="335" y="0"/>
                    </a:cubicBezTo>
                    <a:close/>
                  </a:path>
                </a:pathLst>
              </a:custGeom>
              <a:grpFill/>
              <a:ln w="6350">
                <a:noFill/>
                <a:round/>
                <a:headEnd/>
                <a:tailEnd/>
              </a:ln>
            </p:spPr>
            <p:txBody>
              <a:bodyPr/>
              <a:lstStyle/>
              <a:p>
                <a:endParaRPr lang="en-US" dirty="0"/>
              </a:p>
            </p:txBody>
          </p:sp>
          <p:sp>
            <p:nvSpPr>
              <p:cNvPr id="97" name="Freeform 38"/>
              <p:cNvSpPr>
                <a:spLocks/>
              </p:cNvSpPr>
              <p:nvPr/>
            </p:nvSpPr>
            <p:spPr bwMode="gray">
              <a:xfrm rot="5400000">
                <a:off x="4823196" y="1755158"/>
                <a:ext cx="878155" cy="351262"/>
              </a:xfrm>
              <a:prstGeom prst="rect">
                <a:avLst/>
              </a:prstGeom>
              <a:grpFill/>
              <a:ln w="6350">
                <a:noFill/>
                <a:round/>
                <a:headEnd/>
                <a:tailEnd/>
              </a:ln>
            </p:spPr>
            <p:txBody>
              <a:bodyPr/>
              <a:lstStyle/>
              <a:p>
                <a:endParaRPr lang="en-US" dirty="0"/>
              </a:p>
            </p:txBody>
          </p:sp>
        </p:grpSp>
        <p:pic>
          <p:nvPicPr>
            <p:cNvPr id="95" name="Picture 2" descr="C:\Users\G001820\Desktop\icon library\dollar-gray.gif"/>
            <p:cNvPicPr>
              <a:picLocks noChangeAspect="1" noChangeArrowheads="1"/>
            </p:cNvPicPr>
            <p:nvPr/>
          </p:nvPicPr>
          <p:blipFill>
            <a:blip r:embed="rId10" cstate="print">
              <a:duotone>
                <a:prstClr val="black"/>
                <a:srgbClr val="FFC000">
                  <a:tint val="45000"/>
                  <a:satMod val="400000"/>
                </a:srgbClr>
              </a:duotone>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38997" y="2520056"/>
              <a:ext cx="280464" cy="447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7587531" y="4346965"/>
            <a:ext cx="788101" cy="758435"/>
            <a:chOff x="7258413" y="4644519"/>
            <a:chExt cx="1127760" cy="1085309"/>
          </a:xfrm>
        </p:grpSpPr>
        <p:pic>
          <p:nvPicPr>
            <p:cNvPr id="124" name="Picture 2" descr="C:\Users\G001820\Desktop\icon library\monitor-gray.gif"/>
            <p:cNvPicPr>
              <a:picLocks noChangeAspect="1" noChangeArrowheads="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58413" y="4644519"/>
              <a:ext cx="1127760" cy="108530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Users\G001820\Desktop\icon library\dollar-gray.gif"/>
            <p:cNvPicPr>
              <a:picLocks noChangeAspect="1" noChangeArrowheads="1"/>
            </p:cNvPicPr>
            <p:nvPr/>
          </p:nvPicPr>
          <p:blipFill>
            <a:blip r:embed="rId13" cstate="print">
              <a:duotone>
                <a:prstClr val="black"/>
                <a:srgbClr val="FFC000">
                  <a:tint val="45000"/>
                  <a:satMod val="400000"/>
                </a:srgbClr>
              </a:duotone>
              <a:extLst>
                <a:ext uri="{BEBA8EAE-BF5A-486C-A8C5-ECC9F3942E4B}">
                  <a14:imgProps xmlns:a14="http://schemas.microsoft.com/office/drawing/2010/main">
                    <a14:imgLayer r:embed="rId1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82061" y="4840296"/>
              <a:ext cx="280464" cy="447352"/>
            </a:xfrm>
            <a:prstGeom prst="rect">
              <a:avLst/>
            </a:prstGeom>
            <a:noFill/>
            <a:extLst>
              <a:ext uri="{909E8E84-426E-40DD-AFC4-6F175D3DCCD1}">
                <a14:hiddenFill xmlns:a14="http://schemas.microsoft.com/office/drawing/2010/main">
                  <a:solidFill>
                    <a:srgbClr val="FFFFFF"/>
                  </a:solidFill>
                </a14:hiddenFill>
              </a:ext>
            </a:extLst>
          </p:spPr>
        </p:pic>
      </p:grpSp>
      <p:sp>
        <p:nvSpPr>
          <p:cNvPr id="126" name="TextBox 125"/>
          <p:cNvSpPr txBox="1"/>
          <p:nvPr/>
        </p:nvSpPr>
        <p:spPr>
          <a:xfrm>
            <a:off x="7162800" y="4043355"/>
            <a:ext cx="1539691" cy="261610"/>
          </a:xfrm>
          <a:prstGeom prst="rect">
            <a:avLst/>
          </a:prstGeom>
          <a:noFill/>
        </p:spPr>
        <p:txBody>
          <a:bodyPr vert="horz" wrap="square" lIns="91440" tIns="45720" rIns="91440" bIns="45720" rtlCol="0" anchor="t">
            <a:spAutoFit/>
          </a:bodyPr>
          <a:lstStyle/>
          <a:p>
            <a:pPr algn="l"/>
            <a:r>
              <a:rPr lang="en-US" b="1" i="1" dirty="0" smtClean="0">
                <a:solidFill>
                  <a:schemeClr val="tx2"/>
                </a:solidFill>
                <a:latin typeface="Arial"/>
              </a:rPr>
              <a:t>Entity B’s Computer</a:t>
            </a:r>
            <a:endParaRPr lang="en-US" sz="1100" b="1" i="1" dirty="0">
              <a:solidFill>
                <a:schemeClr val="tx2"/>
              </a:solidFill>
              <a:latin typeface="Arial"/>
            </a:endParaRPr>
          </a:p>
        </p:txBody>
      </p:sp>
      <p:cxnSp>
        <p:nvCxnSpPr>
          <p:cNvPr id="11" name="Straight Arrow Connector 10"/>
          <p:cNvCxnSpPr/>
          <p:nvPr/>
        </p:nvCxnSpPr>
        <p:spPr>
          <a:xfrm>
            <a:off x="2190946" y="2834428"/>
            <a:ext cx="1920240" cy="0"/>
          </a:xfrm>
          <a:prstGeom prst="straightConnector1">
            <a:avLst/>
          </a:prstGeom>
          <a:ln w="9525">
            <a:solidFill>
              <a:srgbClr val="80808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724400" y="2834428"/>
            <a:ext cx="1920240" cy="0"/>
          </a:xfrm>
          <a:prstGeom prst="straightConnector1">
            <a:avLst/>
          </a:prstGeom>
          <a:ln w="9525">
            <a:solidFill>
              <a:srgbClr val="808080"/>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89049" y="1809917"/>
            <a:ext cx="290661" cy="290661"/>
          </a:xfrm>
          <a:prstGeom prst="ellipse">
            <a:avLst/>
          </a:prstGeom>
          <a:solidFill>
            <a:schemeClr val="bg2"/>
          </a:solidFill>
          <a:ln w="9525">
            <a:solidFill>
              <a:srgbClr val="8080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1</a:t>
            </a:r>
            <a:endParaRPr lang="en-US" sz="1800" b="1" dirty="0"/>
          </a:p>
        </p:txBody>
      </p:sp>
      <p:sp>
        <p:nvSpPr>
          <p:cNvPr id="127" name="Oval 126"/>
          <p:cNvSpPr/>
          <p:nvPr/>
        </p:nvSpPr>
        <p:spPr>
          <a:xfrm>
            <a:off x="3382869" y="1809917"/>
            <a:ext cx="290661" cy="290661"/>
          </a:xfrm>
          <a:prstGeom prst="ellipse">
            <a:avLst/>
          </a:prstGeom>
          <a:solidFill>
            <a:schemeClr val="bg2"/>
          </a:solidFill>
          <a:ln w="9525">
            <a:solidFill>
              <a:srgbClr val="8080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2</a:t>
            </a:r>
            <a:endParaRPr lang="en-US" sz="1800" b="1" dirty="0"/>
          </a:p>
        </p:txBody>
      </p:sp>
      <p:sp>
        <p:nvSpPr>
          <p:cNvPr id="128" name="Oval 127"/>
          <p:cNvSpPr/>
          <p:nvPr/>
        </p:nvSpPr>
        <p:spPr>
          <a:xfrm>
            <a:off x="5957739" y="1809917"/>
            <a:ext cx="290661" cy="290661"/>
          </a:xfrm>
          <a:prstGeom prst="ellipse">
            <a:avLst/>
          </a:prstGeom>
          <a:solidFill>
            <a:schemeClr val="bg2"/>
          </a:solidFill>
          <a:ln w="9525">
            <a:solidFill>
              <a:srgbClr val="8080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3</a:t>
            </a:r>
            <a:endParaRPr lang="en-US" sz="1800" b="1" dirty="0"/>
          </a:p>
        </p:txBody>
      </p:sp>
      <p:sp>
        <p:nvSpPr>
          <p:cNvPr id="129" name="Oval 128"/>
          <p:cNvSpPr/>
          <p:nvPr/>
        </p:nvSpPr>
        <p:spPr>
          <a:xfrm>
            <a:off x="1125703" y="3618312"/>
            <a:ext cx="290661" cy="290661"/>
          </a:xfrm>
          <a:prstGeom prst="ellipse">
            <a:avLst/>
          </a:prstGeom>
          <a:solidFill>
            <a:schemeClr val="bg2"/>
          </a:solidFill>
          <a:ln w="9525">
            <a:solidFill>
              <a:srgbClr val="8080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4</a:t>
            </a:r>
          </a:p>
        </p:txBody>
      </p:sp>
      <p:sp>
        <p:nvSpPr>
          <p:cNvPr id="130" name="Oval 129"/>
          <p:cNvSpPr/>
          <p:nvPr/>
        </p:nvSpPr>
        <p:spPr>
          <a:xfrm>
            <a:off x="3941465" y="3618312"/>
            <a:ext cx="290661" cy="290661"/>
          </a:xfrm>
          <a:prstGeom prst="ellipse">
            <a:avLst/>
          </a:prstGeom>
          <a:solidFill>
            <a:schemeClr val="bg2"/>
          </a:solidFill>
          <a:ln w="9525">
            <a:solidFill>
              <a:srgbClr val="8080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5</a:t>
            </a:r>
            <a:endParaRPr lang="en-US" sz="1800" b="1" dirty="0"/>
          </a:p>
        </p:txBody>
      </p:sp>
      <p:sp>
        <p:nvSpPr>
          <p:cNvPr id="131" name="Oval 130"/>
          <p:cNvSpPr/>
          <p:nvPr/>
        </p:nvSpPr>
        <p:spPr>
          <a:xfrm>
            <a:off x="6961710" y="3618312"/>
            <a:ext cx="290661" cy="290661"/>
          </a:xfrm>
          <a:prstGeom prst="ellipse">
            <a:avLst/>
          </a:prstGeom>
          <a:solidFill>
            <a:schemeClr val="bg2"/>
          </a:solidFill>
          <a:ln w="9525">
            <a:solidFill>
              <a:srgbClr val="808080"/>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6</a:t>
            </a:r>
            <a:endParaRPr lang="en-US" sz="1800" b="1" dirty="0"/>
          </a:p>
        </p:txBody>
      </p:sp>
      <p:cxnSp>
        <p:nvCxnSpPr>
          <p:cNvPr id="50" name="Straight Arrow Connector 49"/>
          <p:cNvCxnSpPr/>
          <p:nvPr/>
        </p:nvCxnSpPr>
        <p:spPr>
          <a:xfrm>
            <a:off x="2928279" y="4614747"/>
            <a:ext cx="1920240" cy="0"/>
          </a:xfrm>
          <a:prstGeom prst="straightConnector1">
            <a:avLst/>
          </a:prstGeom>
          <a:ln w="9525">
            <a:solidFill>
              <a:srgbClr val="80808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403953" y="4614747"/>
            <a:ext cx="2194560" cy="0"/>
          </a:xfrm>
          <a:prstGeom prst="straightConnector1">
            <a:avLst/>
          </a:prstGeom>
          <a:ln w="9525">
            <a:solidFill>
              <a:srgbClr val="808080"/>
            </a:solidFill>
            <a:tailEnd type="arrow"/>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1655504" y="2518165"/>
            <a:ext cx="788101" cy="758435"/>
            <a:chOff x="7258413" y="4644519"/>
            <a:chExt cx="1127760" cy="1085309"/>
          </a:xfrm>
        </p:grpSpPr>
        <p:pic>
          <p:nvPicPr>
            <p:cNvPr id="134" name="Picture 2" descr="C:\Users\G001820\Desktop\icon library\monitor-gray.gif"/>
            <p:cNvPicPr>
              <a:picLocks noChangeAspect="1" noChangeArrowheads="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58413" y="4644519"/>
              <a:ext cx="1127760" cy="108530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Users\G001820\Desktop\icon library\dollar-gray.gif"/>
            <p:cNvPicPr>
              <a:picLocks noChangeAspect="1" noChangeArrowheads="1"/>
            </p:cNvPicPr>
            <p:nvPr/>
          </p:nvPicPr>
          <p:blipFill>
            <a:blip r:embed="rId13" cstate="print">
              <a:duotone>
                <a:prstClr val="black"/>
                <a:srgbClr val="FFC000">
                  <a:tint val="45000"/>
                  <a:satMod val="400000"/>
                </a:srgbClr>
              </a:duotone>
              <a:extLst>
                <a:ext uri="{BEBA8EAE-BF5A-486C-A8C5-ECC9F3942E4B}">
                  <a14:imgProps xmlns:a14="http://schemas.microsoft.com/office/drawing/2010/main">
                    <a14:imgLayer r:embed="rId1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82061" y="4840296"/>
              <a:ext cx="280464" cy="447352"/>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Rectangle 60"/>
          <p:cNvSpPr/>
          <p:nvPr/>
        </p:nvSpPr>
        <p:spPr>
          <a:xfrm>
            <a:off x="8249056" y="1828800"/>
            <a:ext cx="1647419" cy="1338828"/>
          </a:xfrm>
          <a:prstGeom prst="rect">
            <a:avLst/>
          </a:prstGeom>
        </p:spPr>
        <p:txBody>
          <a:bodyPr wrap="square">
            <a:spAutoFit/>
          </a:bodyPr>
          <a:lstStyle/>
          <a:p>
            <a:pPr marL="171450" indent="-171450">
              <a:buClr>
                <a:schemeClr val="accent2">
                  <a:lumMod val="50000"/>
                </a:schemeClr>
              </a:buClr>
              <a:buSzPct val="135000"/>
              <a:buFont typeface="Wingdings" panose="05000000000000000000" pitchFamily="2" charset="2"/>
              <a:buChar char="ü"/>
            </a:pPr>
            <a:r>
              <a:rPr lang="en-US" sz="900" i="1" dirty="0">
                <a:solidFill>
                  <a:schemeClr val="tx2"/>
                </a:solidFill>
              </a:rPr>
              <a:t>Most banks prefer a closed system checking all details and controlling access via </a:t>
            </a:r>
            <a:r>
              <a:rPr lang="en-US" sz="900" i="1" dirty="0" smtClean="0">
                <a:solidFill>
                  <a:schemeClr val="tx2"/>
                </a:solidFill>
              </a:rPr>
              <a:t>invitation, like the one displayed here, because of the increased security.  </a:t>
            </a:r>
            <a:r>
              <a:rPr lang="en-US" sz="900" i="1" dirty="0">
                <a:solidFill>
                  <a:schemeClr val="tx2"/>
                </a:solidFill>
              </a:rPr>
              <a:t>Bitcoin, on the other hand, is an open source system.</a:t>
            </a:r>
          </a:p>
        </p:txBody>
      </p:sp>
      <p:pic>
        <p:nvPicPr>
          <p:cNvPr id="176" name="Picture 4" descr="C:\Users\G001820\Desktop\icon library\lock-gray.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3174" y="2118153"/>
            <a:ext cx="271587" cy="32481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7571414" y="2939984"/>
            <a:ext cx="482479" cy="482479"/>
            <a:chOff x="6488163" y="1217762"/>
            <a:chExt cx="789489" cy="789489"/>
          </a:xfrm>
        </p:grpSpPr>
        <p:sp>
          <p:nvSpPr>
            <p:cNvPr id="44" name="Oval 43"/>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45"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6002679" y="2939984"/>
            <a:ext cx="482479" cy="482479"/>
            <a:chOff x="6488163" y="1217762"/>
            <a:chExt cx="789489" cy="789489"/>
          </a:xfrm>
        </p:grpSpPr>
        <p:sp>
          <p:nvSpPr>
            <p:cNvPr id="53" name="Oval 52"/>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54"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6002679" y="2277645"/>
            <a:ext cx="482479" cy="482479"/>
            <a:chOff x="6488163" y="1217762"/>
            <a:chExt cx="789489" cy="789489"/>
          </a:xfrm>
        </p:grpSpPr>
        <p:sp>
          <p:nvSpPr>
            <p:cNvPr id="47" name="Oval 46"/>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48"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7571414" y="2277645"/>
            <a:ext cx="482479" cy="482479"/>
            <a:chOff x="6488163" y="1217762"/>
            <a:chExt cx="789489" cy="789489"/>
          </a:xfrm>
        </p:grpSpPr>
        <p:sp>
          <p:nvSpPr>
            <p:cNvPr id="56" name="Oval 55"/>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57"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Group 97"/>
          <p:cNvGrpSpPr/>
          <p:nvPr/>
        </p:nvGrpSpPr>
        <p:grpSpPr>
          <a:xfrm>
            <a:off x="6856660" y="2544495"/>
            <a:ext cx="455794" cy="532160"/>
            <a:chOff x="4002961" y="2203098"/>
            <a:chExt cx="937045" cy="1079184"/>
          </a:xfrm>
        </p:grpSpPr>
        <p:grpSp>
          <p:nvGrpSpPr>
            <p:cNvPr id="99" name="Group 98"/>
            <p:cNvGrpSpPr/>
            <p:nvPr/>
          </p:nvGrpSpPr>
          <p:grpSpPr>
            <a:xfrm>
              <a:off x="4002961" y="2203098"/>
              <a:ext cx="937045" cy="1079184"/>
              <a:chOff x="4454298" y="1258162"/>
              <a:chExt cx="983607" cy="1132809"/>
            </a:xfrm>
            <a:solidFill>
              <a:schemeClr val="bg2">
                <a:lumMod val="60000"/>
                <a:lumOff val="40000"/>
              </a:schemeClr>
            </a:solidFill>
          </p:grpSpPr>
          <p:sp>
            <p:nvSpPr>
              <p:cNvPr id="101" name="Freeform 38"/>
              <p:cNvSpPr>
                <a:spLocks/>
              </p:cNvSpPr>
              <p:nvPr/>
            </p:nvSpPr>
            <p:spPr bwMode="gray">
              <a:xfrm rot="5400000">
                <a:off x="4379686" y="1332774"/>
                <a:ext cx="1132809" cy="983585"/>
              </a:xfrm>
              <a:custGeom>
                <a:avLst/>
                <a:gdLst>
                  <a:gd name="T0" fmla="*/ 531937 w 1770"/>
                  <a:gd name="T1" fmla="*/ 0 h 1380"/>
                  <a:gd name="T2" fmla="*/ 1443374 w 1770"/>
                  <a:gd name="T3" fmla="*/ 0 h 1380"/>
                  <a:gd name="T4" fmla="*/ 1443374 w 1770"/>
                  <a:gd name="T5" fmla="*/ 434975 h 1380"/>
                  <a:gd name="T6" fmla="*/ 1899094 w 1770"/>
                  <a:gd name="T7" fmla="*/ 434975 h 1380"/>
                  <a:gd name="T8" fmla="*/ 1899094 w 1770"/>
                  <a:gd name="T9" fmla="*/ 0 h 1380"/>
                  <a:gd name="T10" fmla="*/ 2810531 w 1770"/>
                  <a:gd name="T11" fmla="*/ 0 h 1380"/>
                  <a:gd name="T12" fmla="*/ 2810531 w 1770"/>
                  <a:gd name="T13" fmla="*/ 876300 h 1380"/>
                  <a:gd name="T14" fmla="*/ 2340521 w 1770"/>
                  <a:gd name="T15" fmla="*/ 876300 h 1380"/>
                  <a:gd name="T16" fmla="*/ 2340521 w 1770"/>
                  <a:gd name="T17" fmla="*/ 1314450 h 1380"/>
                  <a:gd name="T18" fmla="*/ 2810531 w 1770"/>
                  <a:gd name="T19" fmla="*/ 1314450 h 1380"/>
                  <a:gd name="T20" fmla="*/ 2810531 w 1770"/>
                  <a:gd name="T21" fmla="*/ 2190750 h 1380"/>
                  <a:gd name="T22" fmla="*/ 1899094 w 1770"/>
                  <a:gd name="T23" fmla="*/ 2190750 h 1380"/>
                  <a:gd name="T24" fmla="*/ 1443374 w 1770"/>
                  <a:gd name="T25" fmla="*/ 2190750 h 1380"/>
                  <a:gd name="T26" fmla="*/ 531937 w 1770"/>
                  <a:gd name="T27" fmla="*/ 2190750 h 1380"/>
                  <a:gd name="T28" fmla="*/ 531937 w 1770"/>
                  <a:gd name="T29" fmla="*/ 1314450 h 1380"/>
                  <a:gd name="T30" fmla="*/ 76218 w 1770"/>
                  <a:gd name="T31" fmla="*/ 1314450 h 1380"/>
                  <a:gd name="T32" fmla="*/ 76218 w 1770"/>
                  <a:gd name="T33" fmla="*/ 876300 h 1380"/>
                  <a:gd name="T34" fmla="*/ 531937 w 1770"/>
                  <a:gd name="T35" fmla="*/ 876300 h 1380"/>
                  <a:gd name="T36" fmla="*/ 531937 w 1770"/>
                  <a:gd name="T37" fmla="*/ 0 h 13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0"/>
                  <a:gd name="T58" fmla="*/ 0 h 1380"/>
                  <a:gd name="T59" fmla="*/ 1770 w 1770"/>
                  <a:gd name="T60" fmla="*/ 1380 h 13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0" h="1380">
                    <a:moveTo>
                      <a:pt x="335" y="0"/>
                    </a:moveTo>
                    <a:cubicBezTo>
                      <a:pt x="335" y="0"/>
                      <a:pt x="622" y="0"/>
                      <a:pt x="909" y="0"/>
                    </a:cubicBezTo>
                    <a:cubicBezTo>
                      <a:pt x="1005" y="46"/>
                      <a:pt x="861" y="228"/>
                      <a:pt x="909" y="274"/>
                    </a:cubicBezTo>
                    <a:cubicBezTo>
                      <a:pt x="957" y="320"/>
                      <a:pt x="1148" y="320"/>
                      <a:pt x="1196" y="274"/>
                    </a:cubicBezTo>
                    <a:cubicBezTo>
                      <a:pt x="1244" y="228"/>
                      <a:pt x="1100" y="46"/>
                      <a:pt x="1196" y="0"/>
                    </a:cubicBezTo>
                    <a:cubicBezTo>
                      <a:pt x="1483" y="0"/>
                      <a:pt x="1770" y="0"/>
                      <a:pt x="1770" y="0"/>
                    </a:cubicBezTo>
                    <a:cubicBezTo>
                      <a:pt x="1770" y="0"/>
                      <a:pt x="1770" y="276"/>
                      <a:pt x="1770" y="552"/>
                    </a:cubicBezTo>
                    <a:cubicBezTo>
                      <a:pt x="1721" y="644"/>
                      <a:pt x="1523" y="506"/>
                      <a:pt x="1474" y="552"/>
                    </a:cubicBezTo>
                    <a:cubicBezTo>
                      <a:pt x="1425" y="598"/>
                      <a:pt x="1425" y="782"/>
                      <a:pt x="1474" y="828"/>
                    </a:cubicBezTo>
                    <a:cubicBezTo>
                      <a:pt x="1523" y="874"/>
                      <a:pt x="1721" y="736"/>
                      <a:pt x="1770" y="828"/>
                    </a:cubicBezTo>
                    <a:cubicBezTo>
                      <a:pt x="1770" y="1104"/>
                      <a:pt x="1770" y="1380"/>
                      <a:pt x="1770" y="1380"/>
                    </a:cubicBezTo>
                    <a:lnTo>
                      <a:pt x="1196" y="1380"/>
                    </a:lnTo>
                    <a:lnTo>
                      <a:pt x="909" y="1380"/>
                    </a:lnTo>
                    <a:lnTo>
                      <a:pt x="335" y="1380"/>
                    </a:lnTo>
                    <a:cubicBezTo>
                      <a:pt x="335" y="1380"/>
                      <a:pt x="335" y="1104"/>
                      <a:pt x="335" y="828"/>
                    </a:cubicBezTo>
                    <a:cubicBezTo>
                      <a:pt x="287" y="736"/>
                      <a:pt x="96" y="874"/>
                      <a:pt x="48" y="828"/>
                    </a:cubicBezTo>
                    <a:cubicBezTo>
                      <a:pt x="0" y="782"/>
                      <a:pt x="0" y="598"/>
                      <a:pt x="48" y="552"/>
                    </a:cubicBezTo>
                    <a:cubicBezTo>
                      <a:pt x="96" y="506"/>
                      <a:pt x="287" y="644"/>
                      <a:pt x="335" y="552"/>
                    </a:cubicBezTo>
                    <a:cubicBezTo>
                      <a:pt x="335" y="276"/>
                      <a:pt x="335" y="0"/>
                      <a:pt x="335" y="0"/>
                    </a:cubicBezTo>
                    <a:close/>
                  </a:path>
                </a:pathLst>
              </a:custGeom>
              <a:grpFill/>
              <a:ln w="6350">
                <a:noFill/>
                <a:round/>
                <a:headEnd/>
                <a:tailEnd/>
              </a:ln>
            </p:spPr>
            <p:txBody>
              <a:bodyPr/>
              <a:lstStyle/>
              <a:p>
                <a:endParaRPr lang="en-US" dirty="0"/>
              </a:p>
            </p:txBody>
          </p:sp>
          <p:sp>
            <p:nvSpPr>
              <p:cNvPr id="102" name="Freeform 38"/>
              <p:cNvSpPr>
                <a:spLocks/>
              </p:cNvSpPr>
              <p:nvPr/>
            </p:nvSpPr>
            <p:spPr bwMode="gray">
              <a:xfrm rot="5400000">
                <a:off x="4823196" y="1755158"/>
                <a:ext cx="878155" cy="351262"/>
              </a:xfrm>
              <a:prstGeom prst="rect">
                <a:avLst/>
              </a:prstGeom>
              <a:grpFill/>
              <a:ln w="6350">
                <a:noFill/>
                <a:round/>
                <a:headEnd/>
                <a:tailEnd/>
              </a:ln>
            </p:spPr>
            <p:txBody>
              <a:bodyPr/>
              <a:lstStyle/>
              <a:p>
                <a:endParaRPr lang="en-US" dirty="0"/>
              </a:p>
            </p:txBody>
          </p:sp>
        </p:grpSp>
        <p:pic>
          <p:nvPicPr>
            <p:cNvPr id="100" name="Picture 2" descr="C:\Users\G001820\Desktop\icon library\dollar-gray.gif"/>
            <p:cNvPicPr>
              <a:picLocks noChangeAspect="1" noChangeArrowheads="1"/>
            </p:cNvPicPr>
            <p:nvPr/>
          </p:nvPicPr>
          <p:blipFill>
            <a:blip r:embed="rId17" cstate="print">
              <a:duotone>
                <a:prstClr val="black"/>
                <a:srgbClr val="FFC000">
                  <a:tint val="45000"/>
                  <a:satMod val="400000"/>
                </a:srgbClr>
              </a:duotone>
              <a:extLst>
                <a:ext uri="{BEBA8EAE-BF5A-486C-A8C5-ECC9F3942E4B}">
                  <a14:imgProps xmlns:a14="http://schemas.microsoft.com/office/drawing/2010/main">
                    <a14:imgLayer r:embed="rId1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08329" y="2444428"/>
              <a:ext cx="352534" cy="562309"/>
            </a:xfrm>
            <a:prstGeom prst="rect">
              <a:avLst/>
            </a:prstGeom>
            <a:noFill/>
            <a:extLst>
              <a:ext uri="{909E8E84-426E-40DD-AFC4-6F175D3DCCD1}">
                <a14:hiddenFill xmlns:a14="http://schemas.microsoft.com/office/drawing/2010/main">
                  <a:solidFill>
                    <a:srgbClr val="FFFFFF"/>
                  </a:solidFill>
                </a14:hiddenFill>
              </a:ext>
            </a:extLst>
          </p:spPr>
        </p:pic>
      </p:grpSp>
      <p:sp>
        <p:nvSpPr>
          <p:cNvPr id="2055" name="Oval 2054"/>
          <p:cNvSpPr/>
          <p:nvPr/>
        </p:nvSpPr>
        <p:spPr>
          <a:xfrm>
            <a:off x="6668312" y="2433242"/>
            <a:ext cx="793579" cy="793579"/>
          </a:xfrm>
          <a:prstGeom prst="ellipse">
            <a:avLst/>
          </a:prstGeom>
          <a:noFill/>
          <a:ln w="9525">
            <a:solidFill>
              <a:srgbClr val="808080"/>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8" name="Straight Connector 2057"/>
          <p:cNvCxnSpPr>
            <a:stCxn id="47" idx="6"/>
            <a:endCxn id="2055" idx="1"/>
          </p:cNvCxnSpPr>
          <p:nvPr/>
        </p:nvCxnSpPr>
        <p:spPr>
          <a:xfrm>
            <a:off x="6485158" y="2518885"/>
            <a:ext cx="299371" cy="30574"/>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59"/>
          <p:cNvCxnSpPr>
            <a:stCxn id="56" idx="2"/>
            <a:endCxn id="2055" idx="7"/>
          </p:cNvCxnSpPr>
          <p:nvPr/>
        </p:nvCxnSpPr>
        <p:spPr>
          <a:xfrm flipH="1">
            <a:off x="7345674" y="2518885"/>
            <a:ext cx="225740" cy="30574"/>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p:cNvCxnSpPr>
            <a:stCxn id="53" idx="6"/>
            <a:endCxn id="2055" idx="3"/>
          </p:cNvCxnSpPr>
          <p:nvPr/>
        </p:nvCxnSpPr>
        <p:spPr>
          <a:xfrm flipV="1">
            <a:off x="6485158" y="3110604"/>
            <a:ext cx="299371" cy="7062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p:cNvCxnSpPr>
            <a:stCxn id="44" idx="2"/>
            <a:endCxn id="2055" idx="5"/>
          </p:cNvCxnSpPr>
          <p:nvPr/>
        </p:nvCxnSpPr>
        <p:spPr>
          <a:xfrm flipH="1" flipV="1">
            <a:off x="7345674" y="3110604"/>
            <a:ext cx="225740" cy="7062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184" name="Group 183"/>
          <p:cNvGrpSpPr/>
          <p:nvPr/>
        </p:nvGrpSpPr>
        <p:grpSpPr>
          <a:xfrm>
            <a:off x="3022721" y="4695236"/>
            <a:ext cx="482479" cy="482479"/>
            <a:chOff x="6488163" y="1217762"/>
            <a:chExt cx="789489" cy="789489"/>
          </a:xfrm>
        </p:grpSpPr>
        <p:sp>
          <p:nvSpPr>
            <p:cNvPr id="208" name="Oval 207"/>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209"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a:off x="1444258" y="4695236"/>
            <a:ext cx="482479" cy="482479"/>
            <a:chOff x="6488163" y="1217762"/>
            <a:chExt cx="789489" cy="789489"/>
          </a:xfrm>
        </p:grpSpPr>
        <p:sp>
          <p:nvSpPr>
            <p:cNvPr id="206" name="Oval 205"/>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207"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p:cNvGrpSpPr/>
          <p:nvPr/>
        </p:nvGrpSpPr>
        <p:grpSpPr>
          <a:xfrm>
            <a:off x="1444258" y="4032897"/>
            <a:ext cx="482479" cy="482479"/>
            <a:chOff x="6488163" y="1217762"/>
            <a:chExt cx="789489" cy="789489"/>
          </a:xfrm>
        </p:grpSpPr>
        <p:sp>
          <p:nvSpPr>
            <p:cNvPr id="204" name="Oval 203"/>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205"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7" name="Group 186"/>
          <p:cNvGrpSpPr/>
          <p:nvPr/>
        </p:nvGrpSpPr>
        <p:grpSpPr>
          <a:xfrm>
            <a:off x="3022721" y="4032897"/>
            <a:ext cx="482479" cy="482479"/>
            <a:chOff x="6488163" y="1217762"/>
            <a:chExt cx="789489" cy="789489"/>
          </a:xfrm>
        </p:grpSpPr>
        <p:sp>
          <p:nvSpPr>
            <p:cNvPr id="202" name="Oval 201"/>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203" name="Picture 6" descr="C:\Users\G001820\Desktop\icon library\bank-gray.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4814" y="1334007"/>
              <a:ext cx="518230" cy="499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9" name="Group 188"/>
          <p:cNvGrpSpPr/>
          <p:nvPr/>
        </p:nvGrpSpPr>
        <p:grpSpPr>
          <a:xfrm>
            <a:off x="2288511" y="4299747"/>
            <a:ext cx="455794" cy="532160"/>
            <a:chOff x="4002961" y="2203098"/>
            <a:chExt cx="937045" cy="1079184"/>
          </a:xfrm>
        </p:grpSpPr>
        <p:grpSp>
          <p:nvGrpSpPr>
            <p:cNvPr id="196" name="Group 195"/>
            <p:cNvGrpSpPr/>
            <p:nvPr/>
          </p:nvGrpSpPr>
          <p:grpSpPr>
            <a:xfrm>
              <a:off x="4002961" y="2203098"/>
              <a:ext cx="937045" cy="1079184"/>
              <a:chOff x="4454298" y="1258162"/>
              <a:chExt cx="983607" cy="1132809"/>
            </a:xfrm>
            <a:solidFill>
              <a:schemeClr val="bg2">
                <a:lumMod val="60000"/>
                <a:lumOff val="40000"/>
              </a:schemeClr>
            </a:solidFill>
          </p:grpSpPr>
          <p:sp>
            <p:nvSpPr>
              <p:cNvPr id="198" name="Freeform 38"/>
              <p:cNvSpPr>
                <a:spLocks/>
              </p:cNvSpPr>
              <p:nvPr/>
            </p:nvSpPr>
            <p:spPr bwMode="gray">
              <a:xfrm rot="5400000">
                <a:off x="4379686" y="1332774"/>
                <a:ext cx="1132809" cy="983585"/>
              </a:xfrm>
              <a:custGeom>
                <a:avLst/>
                <a:gdLst>
                  <a:gd name="T0" fmla="*/ 531937 w 1770"/>
                  <a:gd name="T1" fmla="*/ 0 h 1380"/>
                  <a:gd name="T2" fmla="*/ 1443374 w 1770"/>
                  <a:gd name="T3" fmla="*/ 0 h 1380"/>
                  <a:gd name="T4" fmla="*/ 1443374 w 1770"/>
                  <a:gd name="T5" fmla="*/ 434975 h 1380"/>
                  <a:gd name="T6" fmla="*/ 1899094 w 1770"/>
                  <a:gd name="T7" fmla="*/ 434975 h 1380"/>
                  <a:gd name="T8" fmla="*/ 1899094 w 1770"/>
                  <a:gd name="T9" fmla="*/ 0 h 1380"/>
                  <a:gd name="T10" fmla="*/ 2810531 w 1770"/>
                  <a:gd name="T11" fmla="*/ 0 h 1380"/>
                  <a:gd name="T12" fmla="*/ 2810531 w 1770"/>
                  <a:gd name="T13" fmla="*/ 876300 h 1380"/>
                  <a:gd name="T14" fmla="*/ 2340521 w 1770"/>
                  <a:gd name="T15" fmla="*/ 876300 h 1380"/>
                  <a:gd name="T16" fmla="*/ 2340521 w 1770"/>
                  <a:gd name="T17" fmla="*/ 1314450 h 1380"/>
                  <a:gd name="T18" fmla="*/ 2810531 w 1770"/>
                  <a:gd name="T19" fmla="*/ 1314450 h 1380"/>
                  <a:gd name="T20" fmla="*/ 2810531 w 1770"/>
                  <a:gd name="T21" fmla="*/ 2190750 h 1380"/>
                  <a:gd name="T22" fmla="*/ 1899094 w 1770"/>
                  <a:gd name="T23" fmla="*/ 2190750 h 1380"/>
                  <a:gd name="T24" fmla="*/ 1443374 w 1770"/>
                  <a:gd name="T25" fmla="*/ 2190750 h 1380"/>
                  <a:gd name="T26" fmla="*/ 531937 w 1770"/>
                  <a:gd name="T27" fmla="*/ 2190750 h 1380"/>
                  <a:gd name="T28" fmla="*/ 531937 w 1770"/>
                  <a:gd name="T29" fmla="*/ 1314450 h 1380"/>
                  <a:gd name="T30" fmla="*/ 76218 w 1770"/>
                  <a:gd name="T31" fmla="*/ 1314450 h 1380"/>
                  <a:gd name="T32" fmla="*/ 76218 w 1770"/>
                  <a:gd name="T33" fmla="*/ 876300 h 1380"/>
                  <a:gd name="T34" fmla="*/ 531937 w 1770"/>
                  <a:gd name="T35" fmla="*/ 876300 h 1380"/>
                  <a:gd name="T36" fmla="*/ 531937 w 1770"/>
                  <a:gd name="T37" fmla="*/ 0 h 13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0"/>
                  <a:gd name="T58" fmla="*/ 0 h 1380"/>
                  <a:gd name="T59" fmla="*/ 1770 w 1770"/>
                  <a:gd name="T60" fmla="*/ 1380 h 13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0" h="1380">
                    <a:moveTo>
                      <a:pt x="335" y="0"/>
                    </a:moveTo>
                    <a:cubicBezTo>
                      <a:pt x="335" y="0"/>
                      <a:pt x="622" y="0"/>
                      <a:pt x="909" y="0"/>
                    </a:cubicBezTo>
                    <a:cubicBezTo>
                      <a:pt x="1005" y="46"/>
                      <a:pt x="861" y="228"/>
                      <a:pt x="909" y="274"/>
                    </a:cubicBezTo>
                    <a:cubicBezTo>
                      <a:pt x="957" y="320"/>
                      <a:pt x="1148" y="320"/>
                      <a:pt x="1196" y="274"/>
                    </a:cubicBezTo>
                    <a:cubicBezTo>
                      <a:pt x="1244" y="228"/>
                      <a:pt x="1100" y="46"/>
                      <a:pt x="1196" y="0"/>
                    </a:cubicBezTo>
                    <a:cubicBezTo>
                      <a:pt x="1483" y="0"/>
                      <a:pt x="1770" y="0"/>
                      <a:pt x="1770" y="0"/>
                    </a:cubicBezTo>
                    <a:cubicBezTo>
                      <a:pt x="1770" y="0"/>
                      <a:pt x="1770" y="276"/>
                      <a:pt x="1770" y="552"/>
                    </a:cubicBezTo>
                    <a:cubicBezTo>
                      <a:pt x="1721" y="644"/>
                      <a:pt x="1523" y="506"/>
                      <a:pt x="1474" y="552"/>
                    </a:cubicBezTo>
                    <a:cubicBezTo>
                      <a:pt x="1425" y="598"/>
                      <a:pt x="1425" y="782"/>
                      <a:pt x="1474" y="828"/>
                    </a:cubicBezTo>
                    <a:cubicBezTo>
                      <a:pt x="1523" y="874"/>
                      <a:pt x="1721" y="736"/>
                      <a:pt x="1770" y="828"/>
                    </a:cubicBezTo>
                    <a:cubicBezTo>
                      <a:pt x="1770" y="1104"/>
                      <a:pt x="1770" y="1380"/>
                      <a:pt x="1770" y="1380"/>
                    </a:cubicBezTo>
                    <a:lnTo>
                      <a:pt x="1196" y="1380"/>
                    </a:lnTo>
                    <a:lnTo>
                      <a:pt x="909" y="1380"/>
                    </a:lnTo>
                    <a:lnTo>
                      <a:pt x="335" y="1380"/>
                    </a:lnTo>
                    <a:cubicBezTo>
                      <a:pt x="335" y="1380"/>
                      <a:pt x="335" y="1104"/>
                      <a:pt x="335" y="828"/>
                    </a:cubicBezTo>
                    <a:cubicBezTo>
                      <a:pt x="287" y="736"/>
                      <a:pt x="96" y="874"/>
                      <a:pt x="48" y="828"/>
                    </a:cubicBezTo>
                    <a:cubicBezTo>
                      <a:pt x="0" y="782"/>
                      <a:pt x="0" y="598"/>
                      <a:pt x="48" y="552"/>
                    </a:cubicBezTo>
                    <a:cubicBezTo>
                      <a:pt x="96" y="506"/>
                      <a:pt x="287" y="644"/>
                      <a:pt x="335" y="552"/>
                    </a:cubicBezTo>
                    <a:cubicBezTo>
                      <a:pt x="335" y="276"/>
                      <a:pt x="335" y="0"/>
                      <a:pt x="335" y="0"/>
                    </a:cubicBezTo>
                    <a:close/>
                  </a:path>
                </a:pathLst>
              </a:custGeom>
              <a:grpFill/>
              <a:ln w="6350">
                <a:noFill/>
                <a:round/>
                <a:headEnd/>
                <a:tailEnd/>
              </a:ln>
            </p:spPr>
            <p:txBody>
              <a:bodyPr/>
              <a:lstStyle/>
              <a:p>
                <a:endParaRPr lang="en-US" dirty="0"/>
              </a:p>
            </p:txBody>
          </p:sp>
          <p:sp>
            <p:nvSpPr>
              <p:cNvPr id="199" name="Freeform 38"/>
              <p:cNvSpPr>
                <a:spLocks/>
              </p:cNvSpPr>
              <p:nvPr/>
            </p:nvSpPr>
            <p:spPr bwMode="gray">
              <a:xfrm rot="5400000">
                <a:off x="4823196" y="1755158"/>
                <a:ext cx="878155" cy="351262"/>
              </a:xfrm>
              <a:prstGeom prst="rect">
                <a:avLst/>
              </a:prstGeom>
              <a:grpFill/>
              <a:ln w="6350">
                <a:noFill/>
                <a:round/>
                <a:headEnd/>
                <a:tailEnd/>
              </a:ln>
            </p:spPr>
            <p:txBody>
              <a:bodyPr/>
              <a:lstStyle/>
              <a:p>
                <a:endParaRPr lang="en-US" dirty="0"/>
              </a:p>
            </p:txBody>
          </p:sp>
        </p:grpSp>
        <p:pic>
          <p:nvPicPr>
            <p:cNvPr id="197" name="Picture 2" descr="C:\Users\G001820\Desktop\icon library\dollar-gray.gif"/>
            <p:cNvPicPr>
              <a:picLocks noChangeAspect="1" noChangeArrowheads="1"/>
            </p:cNvPicPr>
            <p:nvPr/>
          </p:nvPicPr>
          <p:blipFill>
            <a:blip r:embed="rId17" cstate="print">
              <a:duotone>
                <a:prstClr val="black"/>
                <a:srgbClr val="FFC000">
                  <a:tint val="45000"/>
                  <a:satMod val="400000"/>
                </a:srgbClr>
              </a:duotone>
              <a:extLst>
                <a:ext uri="{BEBA8EAE-BF5A-486C-A8C5-ECC9F3942E4B}">
                  <a14:imgProps xmlns:a14="http://schemas.microsoft.com/office/drawing/2010/main">
                    <a14:imgLayer r:embed="rId1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08329" y="2444428"/>
              <a:ext cx="352534" cy="562309"/>
            </a:xfrm>
            <a:prstGeom prst="rect">
              <a:avLst/>
            </a:prstGeom>
            <a:noFill/>
            <a:extLst>
              <a:ext uri="{909E8E84-426E-40DD-AFC4-6F175D3DCCD1}">
                <a14:hiddenFill xmlns:a14="http://schemas.microsoft.com/office/drawing/2010/main">
                  <a:solidFill>
                    <a:srgbClr val="FFFFFF"/>
                  </a:solidFill>
                </a14:hiddenFill>
              </a:ext>
            </a:extLst>
          </p:spPr>
        </p:pic>
      </p:grpSp>
      <p:sp>
        <p:nvSpPr>
          <p:cNvPr id="190" name="Oval 189"/>
          <p:cNvSpPr/>
          <p:nvPr/>
        </p:nvSpPr>
        <p:spPr>
          <a:xfrm>
            <a:off x="2109891" y="4188494"/>
            <a:ext cx="793579" cy="793579"/>
          </a:xfrm>
          <a:prstGeom prst="ellipse">
            <a:avLst/>
          </a:prstGeom>
          <a:noFill/>
          <a:ln w="9525">
            <a:solidFill>
              <a:srgbClr val="808080"/>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p:cNvCxnSpPr>
            <a:stCxn id="204" idx="6"/>
            <a:endCxn id="190" idx="1"/>
          </p:cNvCxnSpPr>
          <p:nvPr/>
        </p:nvCxnSpPr>
        <p:spPr>
          <a:xfrm>
            <a:off x="1926737" y="4274137"/>
            <a:ext cx="299371" cy="30574"/>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202" idx="2"/>
            <a:endCxn id="190" idx="7"/>
          </p:cNvCxnSpPr>
          <p:nvPr/>
        </p:nvCxnSpPr>
        <p:spPr>
          <a:xfrm flipH="1">
            <a:off x="2787253" y="4274137"/>
            <a:ext cx="235468" cy="30574"/>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06" idx="6"/>
            <a:endCxn id="190" idx="3"/>
          </p:cNvCxnSpPr>
          <p:nvPr/>
        </p:nvCxnSpPr>
        <p:spPr>
          <a:xfrm flipV="1">
            <a:off x="1926737" y="4865856"/>
            <a:ext cx="299371" cy="7062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208" idx="2"/>
            <a:endCxn id="190" idx="5"/>
          </p:cNvCxnSpPr>
          <p:nvPr/>
        </p:nvCxnSpPr>
        <p:spPr>
          <a:xfrm flipH="1" flipV="1">
            <a:off x="2787253" y="4865856"/>
            <a:ext cx="235468" cy="7062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sp>
        <p:nvSpPr>
          <p:cNvPr id="224" name="Text Box 6"/>
          <p:cNvSpPr txBox="1">
            <a:spLocks noChangeArrowheads="1"/>
          </p:cNvSpPr>
          <p:nvPr>
            <p:custDataLst>
              <p:tags r:id="rId2"/>
            </p:custDataLst>
          </p:nvPr>
        </p:nvSpPr>
        <p:spPr bwMode="gray">
          <a:xfrm>
            <a:off x="4086795" y="5510356"/>
            <a:ext cx="2256547" cy="289257"/>
          </a:xfrm>
          <a:prstGeom prst="rect">
            <a:avLst/>
          </a:prstGeom>
          <a:noFill/>
          <a:ln w="9525">
            <a:noFill/>
            <a:miter lim="800000"/>
            <a:headEnd/>
            <a:tailEnd/>
          </a:ln>
          <a:effectLst/>
        </p:spPr>
        <p:txBody>
          <a:bodyPr wrap="square" lIns="45689" tIns="36550" rIns="91378" bIns="36550" anchor="b">
            <a:spAutoFit/>
          </a:bodyPr>
          <a:lstStyle/>
          <a:p>
            <a:pPr algn="ctr">
              <a:defRPr/>
            </a:pPr>
            <a:r>
              <a:rPr lang="en-US" sz="1400" b="1" dirty="0" smtClean="0">
                <a:solidFill>
                  <a:schemeClr val="tx2"/>
                </a:solidFill>
              </a:rPr>
              <a:t>Additional Use Cases</a:t>
            </a:r>
          </a:p>
        </p:txBody>
      </p:sp>
      <p:sp>
        <p:nvSpPr>
          <p:cNvPr id="225" name="Text Box 6"/>
          <p:cNvSpPr txBox="1">
            <a:spLocks noChangeArrowheads="1"/>
          </p:cNvSpPr>
          <p:nvPr>
            <p:custDataLst>
              <p:tags r:id="rId3"/>
            </p:custDataLst>
          </p:nvPr>
        </p:nvSpPr>
        <p:spPr bwMode="gray">
          <a:xfrm>
            <a:off x="1106937" y="5510356"/>
            <a:ext cx="2441337" cy="289257"/>
          </a:xfrm>
          <a:prstGeom prst="rect">
            <a:avLst/>
          </a:prstGeom>
          <a:noFill/>
          <a:ln w="9525">
            <a:noFill/>
            <a:miter lim="800000"/>
            <a:headEnd/>
            <a:tailEnd/>
          </a:ln>
          <a:effectLst/>
        </p:spPr>
        <p:txBody>
          <a:bodyPr wrap="square" lIns="45689" tIns="36550" rIns="91378" bIns="36550" anchor="b">
            <a:spAutoFit/>
          </a:bodyPr>
          <a:lstStyle/>
          <a:p>
            <a:pPr algn="ctr">
              <a:defRPr/>
            </a:pPr>
            <a:r>
              <a:rPr lang="en-US" sz="1400" b="1" dirty="0" smtClean="0">
                <a:solidFill>
                  <a:schemeClr val="tx2"/>
                </a:solidFill>
              </a:rPr>
              <a:t>Potential for Disruption</a:t>
            </a:r>
          </a:p>
        </p:txBody>
      </p:sp>
      <p:sp>
        <p:nvSpPr>
          <p:cNvPr id="226" name="Text Box 6"/>
          <p:cNvSpPr txBox="1">
            <a:spLocks noChangeArrowheads="1"/>
          </p:cNvSpPr>
          <p:nvPr>
            <p:custDataLst>
              <p:tags r:id="rId4"/>
            </p:custDataLst>
          </p:nvPr>
        </p:nvSpPr>
        <p:spPr bwMode="gray">
          <a:xfrm>
            <a:off x="6899548" y="5510356"/>
            <a:ext cx="2367239" cy="289257"/>
          </a:xfrm>
          <a:prstGeom prst="rect">
            <a:avLst/>
          </a:prstGeom>
          <a:noFill/>
          <a:ln w="9525">
            <a:noFill/>
            <a:miter lim="800000"/>
            <a:headEnd/>
            <a:tailEnd/>
          </a:ln>
          <a:effectLst/>
        </p:spPr>
        <p:txBody>
          <a:bodyPr wrap="square" lIns="45689" tIns="36550" rIns="91378" bIns="36550" anchor="b">
            <a:spAutoFit/>
          </a:bodyPr>
          <a:lstStyle/>
          <a:p>
            <a:pPr algn="ctr">
              <a:defRPr/>
            </a:pPr>
            <a:r>
              <a:rPr lang="en-US" sz="1400" b="1" dirty="0" smtClean="0">
                <a:solidFill>
                  <a:schemeClr val="tx2"/>
                </a:solidFill>
              </a:rPr>
              <a:t>JP Morgan’s Actions</a:t>
            </a:r>
          </a:p>
        </p:txBody>
      </p:sp>
      <p:sp>
        <p:nvSpPr>
          <p:cNvPr id="2076" name="Rectangle 2075"/>
          <p:cNvSpPr/>
          <p:nvPr/>
        </p:nvSpPr>
        <p:spPr>
          <a:xfrm>
            <a:off x="990600" y="5811742"/>
            <a:ext cx="2682930" cy="1220847"/>
          </a:xfrm>
          <a:prstGeom prst="rect">
            <a:avLst/>
          </a:prstGeom>
        </p:spPr>
        <p:txBody>
          <a:bodyPr wrap="square">
            <a:spAutoFit/>
          </a:bodyPr>
          <a:lstStyle/>
          <a:p>
            <a:pPr marL="171450" lvl="1" indent="-169863" defTabSz="1018721">
              <a:lnSpc>
                <a:spcPts val="1600"/>
              </a:lnSpc>
              <a:spcBef>
                <a:spcPts val="200"/>
              </a:spcBef>
              <a:buClr>
                <a:srgbClr val="7397BC"/>
              </a:buClr>
              <a:buSzPct val="92000"/>
              <a:buFont typeface="Wingdings"/>
              <a:buChar char="n"/>
              <a:defRPr/>
            </a:pPr>
            <a:r>
              <a:rPr lang="en-US" sz="1000" dirty="0">
                <a:solidFill>
                  <a:schemeClr val="tx2"/>
                </a:solidFill>
              </a:rPr>
              <a:t>Settlement </a:t>
            </a:r>
            <a:r>
              <a:rPr lang="en-US" sz="1000" dirty="0" smtClean="0">
                <a:solidFill>
                  <a:schemeClr val="tx2"/>
                </a:solidFill>
              </a:rPr>
              <a:t>speed improvement </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Increased transparency </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Simplifies cross-border payments </a:t>
            </a:r>
            <a:endParaRPr lang="en-US" sz="1000" dirty="0">
              <a:solidFill>
                <a:schemeClr val="tx2"/>
              </a:solidFill>
            </a:endParaRP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Lower costs - $20bn in savings</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No need for a third party or reconciliation</a:t>
            </a:r>
            <a:endParaRPr lang="en-US" sz="1000" dirty="0">
              <a:solidFill>
                <a:schemeClr val="tx2"/>
              </a:solidFill>
            </a:endParaRPr>
          </a:p>
        </p:txBody>
      </p:sp>
      <p:sp>
        <p:nvSpPr>
          <p:cNvPr id="231" name="Rectangle 230"/>
          <p:cNvSpPr/>
          <p:nvPr/>
        </p:nvSpPr>
        <p:spPr>
          <a:xfrm>
            <a:off x="3879188" y="5811742"/>
            <a:ext cx="2674011" cy="1169551"/>
          </a:xfrm>
          <a:prstGeom prst="rect">
            <a:avLst/>
          </a:prstGeom>
        </p:spPr>
        <p:txBody>
          <a:bodyPr wrap="square">
            <a:spAutoFit/>
          </a:bodyPr>
          <a:lstStyle/>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Proof of ownership and a marketplace for digital assets</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Improving anti-counterfeit</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Ledger services for a wide array of financial assets</a:t>
            </a:r>
            <a:endParaRPr lang="en-US" sz="1000" dirty="0">
              <a:solidFill>
                <a:schemeClr val="tx2"/>
              </a:solidFill>
            </a:endParaRPr>
          </a:p>
        </p:txBody>
      </p:sp>
      <p:sp>
        <p:nvSpPr>
          <p:cNvPr id="234" name="Rectangle 233"/>
          <p:cNvSpPr/>
          <p:nvPr/>
        </p:nvSpPr>
        <p:spPr>
          <a:xfrm>
            <a:off x="6746162" y="5811742"/>
            <a:ext cx="2674011" cy="1400383"/>
          </a:xfrm>
          <a:prstGeom prst="rect">
            <a:avLst/>
          </a:prstGeom>
        </p:spPr>
        <p:txBody>
          <a:bodyPr wrap="square">
            <a:spAutoFit/>
          </a:bodyPr>
          <a:lstStyle/>
          <a:p>
            <a:pPr marL="171450" lvl="1" indent="-169863" defTabSz="1018721">
              <a:lnSpc>
                <a:spcPts val="1600"/>
              </a:lnSpc>
              <a:spcBef>
                <a:spcPts val="200"/>
              </a:spcBef>
              <a:buClr>
                <a:srgbClr val="7397BC"/>
              </a:buClr>
              <a:buSzPct val="92000"/>
              <a:buFont typeface="Wingdings"/>
              <a:buChar char="n"/>
              <a:defRPr/>
            </a:pPr>
            <a:r>
              <a:rPr lang="en-US" sz="1000" b="1" dirty="0" smtClean="0">
                <a:solidFill>
                  <a:schemeClr val="tx2"/>
                </a:solidFill>
              </a:rPr>
              <a:t>R3</a:t>
            </a:r>
            <a:r>
              <a:rPr lang="en-US" sz="1000" dirty="0" smtClean="0">
                <a:solidFill>
                  <a:schemeClr val="tx2"/>
                </a:solidFill>
              </a:rPr>
              <a:t> consortium of 45 financial companies</a:t>
            </a:r>
          </a:p>
          <a:p>
            <a:pPr marL="171450" lvl="1" indent="-169863" defTabSz="1018721">
              <a:lnSpc>
                <a:spcPts val="1600"/>
              </a:lnSpc>
              <a:spcBef>
                <a:spcPts val="200"/>
              </a:spcBef>
              <a:buClr>
                <a:srgbClr val="7397BC"/>
              </a:buClr>
              <a:buSzPct val="92000"/>
              <a:buFont typeface="Wingdings"/>
              <a:buChar char="n"/>
              <a:defRPr/>
            </a:pPr>
            <a:r>
              <a:rPr lang="en-US" sz="1000" b="1" dirty="0" smtClean="0">
                <a:solidFill>
                  <a:schemeClr val="tx2"/>
                </a:solidFill>
              </a:rPr>
              <a:t>Digital Asset Holdings</a:t>
            </a:r>
            <a:r>
              <a:rPr lang="en-US" sz="1000" dirty="0" smtClean="0">
                <a:solidFill>
                  <a:schemeClr val="tx2"/>
                </a:solidFill>
              </a:rPr>
              <a:t> investment</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JP Morgan’s test of blockchain technology with 2,200 clients </a:t>
            </a:r>
          </a:p>
          <a:p>
            <a:pPr marL="171450" lvl="1" indent="-169863" defTabSz="1018721">
              <a:lnSpc>
                <a:spcPts val="1600"/>
              </a:lnSpc>
              <a:spcBef>
                <a:spcPts val="200"/>
              </a:spcBef>
              <a:buClr>
                <a:srgbClr val="7397BC"/>
              </a:buClr>
              <a:buSzPct val="92000"/>
              <a:buFont typeface="Wingdings"/>
              <a:buChar char="n"/>
              <a:defRPr/>
            </a:pPr>
            <a:r>
              <a:rPr lang="en-US" sz="1000" dirty="0" smtClean="0">
                <a:solidFill>
                  <a:schemeClr val="tx2"/>
                </a:solidFill>
              </a:rPr>
              <a:t>JP Morgan’s</a:t>
            </a:r>
            <a:r>
              <a:rPr lang="en-US" sz="1000" b="1" dirty="0" smtClean="0">
                <a:solidFill>
                  <a:schemeClr val="tx2"/>
                </a:solidFill>
              </a:rPr>
              <a:t> Juno </a:t>
            </a:r>
            <a:r>
              <a:rPr lang="en-US" sz="1000" dirty="0" smtClean="0">
                <a:solidFill>
                  <a:schemeClr val="tx2"/>
                </a:solidFill>
              </a:rPr>
              <a:t>blockchain project unveiled in March</a:t>
            </a:r>
            <a:endParaRPr lang="en-US" sz="1000" b="1" dirty="0">
              <a:solidFill>
                <a:schemeClr val="tx2"/>
              </a:solidFill>
            </a:endParaRPr>
          </a:p>
        </p:txBody>
      </p:sp>
      <p:sp>
        <p:nvSpPr>
          <p:cNvPr id="235" name="Rectangle 234"/>
          <p:cNvSpPr/>
          <p:nvPr/>
        </p:nvSpPr>
        <p:spPr>
          <a:xfrm>
            <a:off x="1000027" y="1214141"/>
            <a:ext cx="8768594" cy="415498"/>
          </a:xfrm>
          <a:prstGeom prst="rect">
            <a:avLst/>
          </a:prstGeom>
        </p:spPr>
        <p:txBody>
          <a:bodyPr wrap="square">
            <a:spAutoFit/>
          </a:bodyPr>
          <a:lstStyle/>
          <a:p>
            <a:pPr marL="1587" lvl="1" defTabSz="1018721">
              <a:spcBef>
                <a:spcPts val="600"/>
              </a:spcBef>
              <a:buClr>
                <a:srgbClr val="7397BC"/>
              </a:buClr>
              <a:buSzPct val="92000"/>
              <a:defRPr/>
            </a:pPr>
            <a:r>
              <a:rPr lang="en-US" sz="1050" i="1" dirty="0">
                <a:solidFill>
                  <a:schemeClr val="tx2"/>
                </a:solidFill>
              </a:rPr>
              <a:t>Blockchain is a technology that maintains a database between many participants without the need for a third party or </a:t>
            </a:r>
            <a:r>
              <a:rPr lang="en-US" sz="1050" i="1" dirty="0" smtClean="0">
                <a:solidFill>
                  <a:schemeClr val="tx2"/>
                </a:solidFill>
              </a:rPr>
              <a:t>reconciliation.  It is a secured distributed ledger that holds a constantly expanding list of transaction record that are protected from modification and tampering.</a:t>
            </a:r>
            <a:endParaRPr lang="en-US" sz="900" i="1" dirty="0" smtClean="0">
              <a:solidFill>
                <a:schemeClr val="tx2"/>
              </a:solidFill>
            </a:endParaRPr>
          </a:p>
        </p:txBody>
      </p:sp>
      <p:sp>
        <p:nvSpPr>
          <p:cNvPr id="237" name="Slide Number Placeholder 5"/>
          <p:cNvSpPr>
            <a:spLocks noGrp="1"/>
          </p:cNvSpPr>
          <p:nvPr>
            <p:ph type="sldNum" sz="quarter" idx="10"/>
          </p:nvPr>
        </p:nvSpPr>
        <p:spPr>
          <a:xfrm>
            <a:off x="5175504" y="7251192"/>
            <a:ext cx="155448" cy="155448"/>
          </a:xfrm>
        </p:spPr>
        <p:txBody>
          <a:bodyPr/>
          <a:lstStyle/>
          <a:p>
            <a:r>
              <a:rPr lang="en-US" dirty="0" smtClean="0"/>
              <a:t>13</a:t>
            </a:r>
            <a:endParaRPr lang="en-US" dirty="0"/>
          </a:p>
        </p:txBody>
      </p:sp>
      <p:sp>
        <p:nvSpPr>
          <p:cNvPr id="110" name="TextBox 109"/>
          <p:cNvSpPr txBox="1"/>
          <p:nvPr/>
        </p:nvSpPr>
        <p:spPr>
          <a:xfrm>
            <a:off x="877167" y="7053088"/>
            <a:ext cx="4023359" cy="197092"/>
          </a:xfrm>
          <a:prstGeom prst="rect">
            <a:avLst/>
          </a:prstGeom>
          <a:noFill/>
        </p:spPr>
        <p:txBody>
          <a:bodyPr wrap="square" lIns="73266" tIns="36633" rIns="73266" bIns="36633" rtlCol="0">
            <a:spAutoFit/>
          </a:bodyPr>
          <a:lstStyle/>
          <a:p>
            <a:r>
              <a:rPr lang="en-US" sz="800" dirty="0" smtClean="0">
                <a:solidFill>
                  <a:schemeClr val="tx2"/>
                </a:solidFill>
              </a:rPr>
              <a:t>Source: Financial Times</a:t>
            </a:r>
          </a:p>
        </p:txBody>
      </p:sp>
    </p:spTree>
    <p:custDataLst>
      <p:tags r:id="rId1"/>
    </p:custDataLst>
    <p:extLst>
      <p:ext uri="{BB962C8B-B14F-4D97-AF65-F5344CB8AC3E}">
        <p14:creationId xmlns:p14="http://schemas.microsoft.com/office/powerpoint/2010/main" val="236817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a:spLocks/>
          </p:cNvSpPr>
          <p:nvPr/>
        </p:nvSpPr>
        <p:spPr bwMode="auto">
          <a:xfrm>
            <a:off x="1295400" y="5066654"/>
            <a:ext cx="8118570" cy="1410802"/>
          </a:xfrm>
          <a:prstGeom prst="roundRect">
            <a:avLst>
              <a:gd name="adj" fmla="val 20644"/>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2" rtlCol="0" anchor="ctr" anchorCtr="0" compatLnSpc="1">
            <a:prstTxWarp prst="textNoShape">
              <a:avLst/>
            </a:prstTxWarp>
          </a:bodyPr>
          <a:lstStyle/>
          <a:p>
            <a:pPr marL="514350" lvl="1" indent="-342900" algn="l">
              <a:lnSpc>
                <a:spcPct val="110000"/>
              </a:lnSpc>
              <a:spcBef>
                <a:spcPct val="70000"/>
              </a:spcBef>
              <a:buClr>
                <a:srgbClr val="7397BC"/>
              </a:buClr>
              <a:buSzPct val="92000"/>
              <a:buFont typeface="Wingdings"/>
              <a:buChar char="n"/>
            </a:pPr>
            <a:endParaRPr kumimoji="0" lang="en-US" sz="1300" i="0" u="none" strike="noStrike" cap="none" normalizeH="0" baseline="0" dirty="0" smtClean="0">
              <a:ln>
                <a:noFill/>
              </a:ln>
              <a:solidFill>
                <a:schemeClr val="tx2"/>
              </a:solidFill>
              <a:effectLst/>
            </a:endParaRPr>
          </a:p>
        </p:txBody>
      </p:sp>
      <p:cxnSp>
        <p:nvCxnSpPr>
          <p:cNvPr id="49" name="Straight Connector 48"/>
          <p:cNvCxnSpPr>
            <a:cxnSpLocks/>
          </p:cNvCxnSpPr>
          <p:nvPr/>
        </p:nvCxnSpPr>
        <p:spPr>
          <a:xfrm>
            <a:off x="5758653" y="3360694"/>
            <a:ext cx="0" cy="346364"/>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General investments</a:t>
            </a:r>
            <a:endParaRPr lang="en-US" dirty="0"/>
          </a:p>
        </p:txBody>
      </p:sp>
      <p:sp>
        <p:nvSpPr>
          <p:cNvPr id="3" name="Content Placeholder 2"/>
          <p:cNvSpPr>
            <a:spLocks noGrp="1"/>
          </p:cNvSpPr>
          <p:nvPr>
            <p:ph idx="4294967295"/>
          </p:nvPr>
        </p:nvSpPr>
        <p:spPr>
          <a:xfrm>
            <a:off x="1214438" y="1287780"/>
            <a:ext cx="8080375" cy="685800"/>
          </a:xfrm>
          <a:prstGeom prst="rect">
            <a:avLst/>
          </a:prstGeom>
        </p:spPr>
        <p:txBody>
          <a:bodyPr/>
          <a:lstStyle/>
          <a:p>
            <a:pPr algn="ctr"/>
            <a:r>
              <a:rPr lang="en-US" sz="1400" i="1" dirty="0" smtClean="0">
                <a:solidFill>
                  <a:schemeClr val="tx2"/>
                </a:solidFill>
              </a:rPr>
              <a:t>Payment technology is evolving at a rapid pace and J.P. Morgan is committed to investing in technology and the future of payments</a:t>
            </a:r>
          </a:p>
          <a:p>
            <a:pPr lvl="1" algn="ctr">
              <a:buFont typeface="Wingdings"/>
              <a:buChar char="n"/>
            </a:pPr>
            <a:endParaRPr lang="en-US" sz="800" i="1" dirty="0" smtClean="0">
              <a:solidFill>
                <a:schemeClr val="tx2"/>
              </a:solidFill>
            </a:endParaRPr>
          </a:p>
          <a:p>
            <a:pPr lvl="1" algn="ctr">
              <a:spcBef>
                <a:spcPts val="0"/>
              </a:spcBef>
            </a:pPr>
            <a:endParaRPr lang="en-US" i="1" dirty="0" smtClean="0">
              <a:solidFill>
                <a:schemeClr val="tx2"/>
              </a:solidFill>
            </a:endParaRPr>
          </a:p>
        </p:txBody>
      </p:sp>
      <p:sp>
        <p:nvSpPr>
          <p:cNvPr id="4" name="TextBox 3"/>
          <p:cNvSpPr txBox="1"/>
          <p:nvPr/>
        </p:nvSpPr>
        <p:spPr>
          <a:xfrm>
            <a:off x="2209800" y="6566356"/>
            <a:ext cx="5743881" cy="215444"/>
          </a:xfrm>
          <a:prstGeom prst="rect">
            <a:avLst/>
          </a:prstGeom>
          <a:noFill/>
        </p:spPr>
        <p:txBody>
          <a:bodyPr wrap="none" rtlCol="0">
            <a:spAutoFit/>
          </a:bodyPr>
          <a:lstStyle/>
          <a:p>
            <a:pPr lvl="1">
              <a:spcBef>
                <a:spcPts val="0"/>
              </a:spcBef>
              <a:buNone/>
            </a:pPr>
            <a:r>
              <a:rPr lang="en-US" sz="800" baseline="30000" dirty="0">
                <a:solidFill>
                  <a:srgbClr val="3E3E40"/>
                </a:solidFill>
              </a:rPr>
              <a:t>1</a:t>
            </a:r>
            <a:r>
              <a:rPr lang="en-US" sz="800" dirty="0">
                <a:solidFill>
                  <a:srgbClr val="3E3E40"/>
                </a:solidFill>
              </a:rPr>
              <a:t>page 11 of the Firm Overview discussion presented at JPMorgan Chase’s “Investor Day” on February 23, 2016</a:t>
            </a:r>
          </a:p>
        </p:txBody>
      </p:sp>
      <p:cxnSp>
        <p:nvCxnSpPr>
          <p:cNvPr id="6" name="Straight Connector 5"/>
          <p:cNvCxnSpPr/>
          <p:nvPr/>
        </p:nvCxnSpPr>
        <p:spPr>
          <a:xfrm>
            <a:off x="8153400" y="2685223"/>
            <a:ext cx="0" cy="389668"/>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81200" y="2638163"/>
            <a:ext cx="0" cy="39791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0" y="3414165"/>
            <a:ext cx="0" cy="228505"/>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419600" y="2621208"/>
            <a:ext cx="0" cy="468454"/>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96000" y="2807808"/>
            <a:ext cx="11150" cy="363321"/>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22233" y="3402551"/>
            <a:ext cx="0" cy="41910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12931" y="3398672"/>
            <a:ext cx="0" cy="268989"/>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sp>
        <p:nvSpPr>
          <p:cNvPr id="14" name="Chevron 13"/>
          <p:cNvSpPr>
            <a:spLocks noChangeAspect="1"/>
          </p:cNvSpPr>
          <p:nvPr/>
        </p:nvSpPr>
        <p:spPr bwMode="auto">
          <a:xfrm>
            <a:off x="1072661" y="3002208"/>
            <a:ext cx="3388554" cy="413922"/>
          </a:xfrm>
          <a:prstGeom prst="chevr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dirty="0" smtClean="0">
              <a:ln>
                <a:noFill/>
              </a:ln>
              <a:solidFill>
                <a:schemeClr val="tx1">
                  <a:lumMod val="75000"/>
                  <a:lumOff val="25000"/>
                </a:schemeClr>
              </a:solidFill>
              <a:effectLst/>
              <a:latin typeface="Arial" charset="0"/>
            </a:endParaRPr>
          </a:p>
        </p:txBody>
      </p:sp>
      <p:sp>
        <p:nvSpPr>
          <p:cNvPr id="15" name="Chevron 14"/>
          <p:cNvSpPr>
            <a:spLocks noChangeAspect="1"/>
          </p:cNvSpPr>
          <p:nvPr/>
        </p:nvSpPr>
        <p:spPr bwMode="auto">
          <a:xfrm>
            <a:off x="3681562" y="3002208"/>
            <a:ext cx="3388554" cy="413922"/>
          </a:xfrm>
          <a:prstGeom prst="chevron">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lumMod val="75000"/>
                    <a:lumOff val="25000"/>
                  </a:schemeClr>
                </a:solidFill>
                <a:effectLst/>
                <a:latin typeface="Arial" charset="0"/>
              </a:rPr>
              <a:t>     </a:t>
            </a:r>
          </a:p>
        </p:txBody>
      </p:sp>
      <p:sp>
        <p:nvSpPr>
          <p:cNvPr id="16" name="Chevron 15"/>
          <p:cNvSpPr>
            <a:spLocks noChangeAspect="1"/>
          </p:cNvSpPr>
          <p:nvPr/>
        </p:nvSpPr>
        <p:spPr bwMode="auto">
          <a:xfrm>
            <a:off x="6330461" y="3002208"/>
            <a:ext cx="3200400" cy="413922"/>
          </a:xfrm>
          <a:prstGeom prst="chevron">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     </a:t>
            </a:r>
          </a:p>
        </p:txBody>
      </p:sp>
      <p:sp>
        <p:nvSpPr>
          <p:cNvPr id="19" name="Rectangle 18"/>
          <p:cNvSpPr/>
          <p:nvPr/>
        </p:nvSpPr>
        <p:spPr>
          <a:xfrm>
            <a:off x="3776492" y="2362200"/>
            <a:ext cx="1305248" cy="246221"/>
          </a:xfrm>
          <a:prstGeom prst="rect">
            <a:avLst/>
          </a:prstGeom>
          <a:solidFill>
            <a:schemeClr val="bg1"/>
          </a:solidFill>
        </p:spPr>
        <p:txBody>
          <a:bodyPr wrap="square">
            <a:spAutoFit/>
          </a:bodyPr>
          <a:lstStyle/>
          <a:p>
            <a:r>
              <a:rPr lang="en-US" sz="1000" dirty="0" smtClean="0">
                <a:solidFill>
                  <a:schemeClr val="tx1">
                    <a:lumMod val="75000"/>
                    <a:lumOff val="25000"/>
                  </a:schemeClr>
                </a:solidFill>
              </a:rPr>
              <a:t>API enhancements </a:t>
            </a:r>
            <a:endParaRPr lang="en-US" sz="1000" dirty="0">
              <a:solidFill>
                <a:schemeClr val="tx1">
                  <a:lumMod val="75000"/>
                  <a:lumOff val="25000"/>
                </a:schemeClr>
              </a:solidFill>
            </a:endParaRPr>
          </a:p>
        </p:txBody>
      </p:sp>
      <p:sp>
        <p:nvSpPr>
          <p:cNvPr id="22" name="Rectangle 21"/>
          <p:cNvSpPr/>
          <p:nvPr/>
        </p:nvSpPr>
        <p:spPr>
          <a:xfrm>
            <a:off x="1310640" y="2572560"/>
            <a:ext cx="1545689" cy="246221"/>
          </a:xfrm>
          <a:prstGeom prst="rect">
            <a:avLst/>
          </a:prstGeom>
          <a:solidFill>
            <a:schemeClr val="bg1"/>
          </a:solidFill>
        </p:spPr>
        <p:txBody>
          <a:bodyPr wrap="square">
            <a:spAutoFit/>
          </a:bodyPr>
          <a:lstStyle/>
          <a:p>
            <a:pPr eaLnBrk="0" fontAlgn="base" hangingPunct="0">
              <a:spcAft>
                <a:spcPct val="0"/>
              </a:spcAft>
            </a:pPr>
            <a:r>
              <a:rPr lang="en-US" sz="1000" dirty="0" smtClean="0">
                <a:solidFill>
                  <a:schemeClr val="tx1">
                    <a:lumMod val="75000"/>
                    <a:lumOff val="25000"/>
                  </a:schemeClr>
                </a:solidFill>
                <a:latin typeface="Arial" charset="0"/>
              </a:rPr>
              <a:t>Rich POS Experience</a:t>
            </a:r>
            <a:endParaRPr lang="en-US" sz="1000" dirty="0">
              <a:solidFill>
                <a:schemeClr val="tx1">
                  <a:lumMod val="75000"/>
                  <a:lumOff val="25000"/>
                </a:schemeClr>
              </a:solidFill>
              <a:latin typeface="Arial" charset="0"/>
            </a:endParaRPr>
          </a:p>
        </p:txBody>
      </p:sp>
      <p:sp>
        <p:nvSpPr>
          <p:cNvPr id="23" name="Rectangle 22"/>
          <p:cNvSpPr/>
          <p:nvPr/>
        </p:nvSpPr>
        <p:spPr>
          <a:xfrm>
            <a:off x="1369842" y="4233630"/>
            <a:ext cx="1828800" cy="553998"/>
          </a:xfrm>
          <a:prstGeom prst="rect">
            <a:avLst/>
          </a:prstGeom>
          <a:solidFill>
            <a:schemeClr val="bg1"/>
          </a:solidFill>
        </p:spPr>
        <p:txBody>
          <a:bodyPr wrap="square">
            <a:spAutoFit/>
          </a:bodyPr>
          <a:lstStyle/>
          <a:p>
            <a:pPr algn="ctr"/>
            <a:r>
              <a:rPr lang="en-US" sz="1000" dirty="0">
                <a:solidFill>
                  <a:schemeClr val="tx1">
                    <a:lumMod val="75000"/>
                    <a:lumOff val="25000"/>
                  </a:schemeClr>
                </a:solidFill>
              </a:rPr>
              <a:t>Robust integration </a:t>
            </a:r>
          </a:p>
          <a:p>
            <a:pPr algn="ctr"/>
            <a:r>
              <a:rPr lang="en-US" sz="1000" dirty="0">
                <a:solidFill>
                  <a:schemeClr val="tx1">
                    <a:lumMod val="75000"/>
                    <a:lumOff val="25000"/>
                  </a:schemeClr>
                </a:solidFill>
              </a:rPr>
              <a:t>making the actual</a:t>
            </a:r>
          </a:p>
          <a:p>
            <a:pPr algn="ctr"/>
            <a:r>
              <a:rPr lang="en-US" sz="1000" dirty="0">
                <a:solidFill>
                  <a:schemeClr val="tx1">
                    <a:lumMod val="75000"/>
                    <a:lumOff val="25000"/>
                  </a:schemeClr>
                </a:solidFill>
              </a:rPr>
              <a:t>payment an afterthought</a:t>
            </a:r>
          </a:p>
        </p:txBody>
      </p:sp>
      <p:sp>
        <p:nvSpPr>
          <p:cNvPr id="25" name="Rectangle 24"/>
          <p:cNvSpPr/>
          <p:nvPr/>
        </p:nvSpPr>
        <p:spPr>
          <a:xfrm>
            <a:off x="3194525" y="3652247"/>
            <a:ext cx="1456591" cy="307777"/>
          </a:xfrm>
          <a:prstGeom prst="rect">
            <a:avLst/>
          </a:prstGeom>
          <a:solidFill>
            <a:schemeClr val="bg1"/>
          </a:solidFill>
        </p:spPr>
        <p:txBody>
          <a:bodyPr wrap="square" lIns="0" tIns="0" rIns="0" bIns="0">
            <a:spAutoFit/>
          </a:bodyPr>
          <a:lstStyle/>
          <a:p>
            <a:pPr algn="ctr"/>
            <a:r>
              <a:rPr lang="en-US" sz="1000" dirty="0">
                <a:solidFill>
                  <a:schemeClr val="tx1">
                    <a:lumMod val="75000"/>
                    <a:lumOff val="25000"/>
                  </a:schemeClr>
                </a:solidFill>
              </a:rPr>
              <a:t>Payment disruption </a:t>
            </a:r>
          </a:p>
          <a:p>
            <a:pPr algn="ctr"/>
            <a:r>
              <a:rPr lang="en-US" sz="1000" dirty="0">
                <a:solidFill>
                  <a:schemeClr val="tx1">
                    <a:lumMod val="75000"/>
                    <a:lumOff val="25000"/>
                  </a:schemeClr>
                </a:solidFill>
              </a:rPr>
              <a:t>moves from retail to B2B</a:t>
            </a:r>
          </a:p>
        </p:txBody>
      </p:sp>
      <p:sp>
        <p:nvSpPr>
          <p:cNvPr id="26" name="Rectangle 25"/>
          <p:cNvSpPr/>
          <p:nvPr/>
        </p:nvSpPr>
        <p:spPr>
          <a:xfrm>
            <a:off x="5305228" y="2627588"/>
            <a:ext cx="1628972" cy="153888"/>
          </a:xfrm>
          <a:prstGeom prst="rect">
            <a:avLst/>
          </a:prstGeom>
          <a:solidFill>
            <a:schemeClr val="bg1"/>
          </a:solidFill>
        </p:spPr>
        <p:txBody>
          <a:bodyPr wrap="square" lIns="0" tIns="0" rIns="0" bIns="0">
            <a:spAutoFit/>
          </a:bodyPr>
          <a:lstStyle/>
          <a:p>
            <a:pPr algn="ctr"/>
            <a:r>
              <a:rPr lang="en-US" sz="1000" dirty="0">
                <a:solidFill>
                  <a:schemeClr val="tx1">
                    <a:lumMod val="75000"/>
                    <a:lumOff val="25000"/>
                  </a:schemeClr>
                </a:solidFill>
              </a:rPr>
              <a:t>A.I. and machine learning</a:t>
            </a:r>
          </a:p>
        </p:txBody>
      </p:sp>
      <p:sp>
        <p:nvSpPr>
          <p:cNvPr id="27" name="Rectangle 26"/>
          <p:cNvSpPr/>
          <p:nvPr/>
        </p:nvSpPr>
        <p:spPr>
          <a:xfrm>
            <a:off x="7185365" y="3649315"/>
            <a:ext cx="1454244" cy="307777"/>
          </a:xfrm>
          <a:prstGeom prst="rect">
            <a:avLst/>
          </a:prstGeom>
          <a:solidFill>
            <a:schemeClr val="bg1"/>
          </a:solidFill>
        </p:spPr>
        <p:txBody>
          <a:bodyPr wrap="square" lIns="0" tIns="0" rIns="0" bIns="0">
            <a:spAutoFit/>
          </a:bodyPr>
          <a:lstStyle/>
          <a:p>
            <a:pPr algn="ctr"/>
            <a:r>
              <a:rPr lang="en-US" sz="1000" dirty="0">
                <a:solidFill>
                  <a:schemeClr val="tx1">
                    <a:lumMod val="75000"/>
                    <a:lumOff val="25000"/>
                  </a:schemeClr>
                </a:solidFill>
              </a:rPr>
              <a:t>Continued migration </a:t>
            </a:r>
          </a:p>
          <a:p>
            <a:pPr algn="ctr"/>
            <a:r>
              <a:rPr lang="en-US" sz="1000" dirty="0">
                <a:solidFill>
                  <a:schemeClr val="tx1">
                    <a:lumMod val="75000"/>
                    <a:lumOff val="25000"/>
                  </a:schemeClr>
                </a:solidFill>
              </a:rPr>
              <a:t>from physical to online</a:t>
            </a:r>
          </a:p>
        </p:txBody>
      </p:sp>
      <p:cxnSp>
        <p:nvCxnSpPr>
          <p:cNvPr id="30" name="Straight Arrow Connector 29"/>
          <p:cNvCxnSpPr/>
          <p:nvPr/>
        </p:nvCxnSpPr>
        <p:spPr>
          <a:xfrm>
            <a:off x="7772400" y="4253157"/>
            <a:ext cx="282991" cy="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012037" y="1981327"/>
            <a:ext cx="2237469" cy="246221"/>
          </a:xfrm>
          <a:prstGeom prst="rect">
            <a:avLst/>
          </a:prstGeom>
          <a:solidFill>
            <a:schemeClr val="bg1"/>
          </a:solidFill>
        </p:spPr>
        <p:txBody>
          <a:bodyPr wrap="square">
            <a:spAutoFit/>
          </a:bodyPr>
          <a:lstStyle/>
          <a:p>
            <a:pPr algn="ctr"/>
            <a:r>
              <a:rPr lang="en-US" sz="1000" dirty="0">
                <a:solidFill>
                  <a:schemeClr val="tx1">
                    <a:lumMod val="75000"/>
                    <a:lumOff val="25000"/>
                  </a:schemeClr>
                </a:solidFill>
              </a:rPr>
              <a:t>Robotics &amp; </a:t>
            </a:r>
            <a:r>
              <a:rPr lang="en-US" sz="1000" dirty="0" smtClean="0">
                <a:solidFill>
                  <a:schemeClr val="tx1">
                    <a:lumMod val="75000"/>
                    <a:lumOff val="25000"/>
                  </a:schemeClr>
                </a:solidFill>
              </a:rPr>
              <a:t>automated workflow</a:t>
            </a:r>
            <a:endParaRPr lang="en-US" sz="1000" dirty="0">
              <a:solidFill>
                <a:schemeClr val="tx1">
                  <a:lumMod val="75000"/>
                  <a:lumOff val="25000"/>
                </a:schemeClr>
              </a:solidFill>
            </a:endParaRPr>
          </a:p>
        </p:txBody>
      </p:sp>
      <p:sp>
        <p:nvSpPr>
          <p:cNvPr id="32" name="Rectangle 31"/>
          <p:cNvSpPr/>
          <p:nvPr/>
        </p:nvSpPr>
        <p:spPr>
          <a:xfrm>
            <a:off x="5099050" y="4294631"/>
            <a:ext cx="1301849" cy="307777"/>
          </a:xfrm>
          <a:prstGeom prst="rect">
            <a:avLst/>
          </a:prstGeom>
          <a:solidFill>
            <a:schemeClr val="bg1"/>
          </a:solidFill>
        </p:spPr>
        <p:txBody>
          <a:bodyPr wrap="square" lIns="0" tIns="0" rIns="0" bIns="0">
            <a:spAutoFit/>
          </a:bodyPr>
          <a:lstStyle/>
          <a:p>
            <a:pPr algn="ctr"/>
            <a:r>
              <a:rPr lang="en-US" sz="1000" dirty="0">
                <a:solidFill>
                  <a:schemeClr val="tx1">
                    <a:lumMod val="75000"/>
                    <a:lumOff val="25000"/>
                  </a:schemeClr>
                </a:solidFill>
              </a:rPr>
              <a:t>Digital Systems such as blockchain </a:t>
            </a:r>
          </a:p>
        </p:txBody>
      </p:sp>
      <p:sp>
        <p:nvSpPr>
          <p:cNvPr id="86" name="Content Placeholder 2"/>
          <p:cNvSpPr txBox="1">
            <a:spLocks/>
          </p:cNvSpPr>
          <p:nvPr/>
        </p:nvSpPr>
        <p:spPr bwMode="gray">
          <a:xfrm>
            <a:off x="1630138" y="5048706"/>
            <a:ext cx="7329758" cy="355488"/>
          </a:xfrm>
          <a:prstGeom prst="rect">
            <a:avLst/>
          </a:prstGeom>
          <a:noFill/>
          <a:ln w="9525">
            <a:noFill/>
            <a:miter lim="800000"/>
            <a:headEnd/>
            <a:tailEnd/>
          </a:ln>
          <a:effectLst/>
        </p:spPr>
        <p:txBody>
          <a:bodyPr vert="horz" wrap="square" lIns="91429" tIns="36572" rIns="36572" bIns="36572" numCol="1" anchor="t" anchorCtr="0" compatLnSpc="1">
            <a:prstTxWarp prst="textNoShape">
              <a:avLst/>
            </a:prstTxWarp>
          </a:bodyPr>
          <a:lstStyle>
            <a:lvl1pPr algn="l" defTabSz="1019175" rtl="0" eaLnBrk="1" fontAlgn="base" hangingPunct="1">
              <a:lnSpc>
                <a:spcPct val="110000"/>
              </a:lnSpc>
              <a:spcBef>
                <a:spcPct val="70000"/>
              </a:spcBef>
              <a:spcAft>
                <a:spcPct val="0"/>
              </a:spcAft>
              <a:buClr>
                <a:srgbClr val="C0C0C0"/>
              </a:buClr>
              <a:buSzPct val="92000"/>
              <a:buFont typeface="Wingdings" pitchFamily="2" charset="2"/>
              <a:defRPr sz="1100">
                <a:solidFill>
                  <a:srgbClr val="000000"/>
                </a:solidFill>
                <a:latin typeface="+mn-lt"/>
                <a:ea typeface="+mn-ea"/>
                <a:cs typeface="+mn-cs"/>
              </a:defRPr>
            </a:lvl1pPr>
            <a:lvl2pPr marL="207963" indent="-206375" algn="l" defTabSz="1019175" rtl="0" eaLnBrk="1" fontAlgn="base" hangingPunct="1">
              <a:lnSpc>
                <a:spcPct val="110000"/>
              </a:lnSpc>
              <a:spcBef>
                <a:spcPct val="70000"/>
              </a:spcBef>
              <a:spcAft>
                <a:spcPct val="0"/>
              </a:spcAft>
              <a:buClr>
                <a:srgbClr val="7397BC"/>
              </a:buClr>
              <a:buSzPct val="92000"/>
              <a:buFont typeface="Wingdings" pitchFamily="2" charset="2"/>
              <a:buChar char="n"/>
              <a:defRPr sz="1100">
                <a:solidFill>
                  <a:srgbClr val="000000"/>
                </a:solidFill>
                <a:latin typeface="+mn-lt"/>
                <a:ea typeface="+mn-ea"/>
              </a:defRPr>
            </a:lvl2pPr>
            <a:lvl3pPr marL="423863" indent="-212725" algn="l" defTabSz="1019175" rtl="0" eaLnBrk="1" fontAlgn="base" hangingPunct="1">
              <a:lnSpc>
                <a:spcPct val="110000"/>
              </a:lnSpc>
              <a:spcBef>
                <a:spcPct val="20000"/>
              </a:spcBef>
              <a:spcAft>
                <a:spcPct val="0"/>
              </a:spcAft>
              <a:buClr>
                <a:srgbClr val="969696"/>
              </a:buClr>
              <a:buSzPct val="92000"/>
              <a:buFont typeface="Wingdings" pitchFamily="2" charset="2"/>
              <a:buChar char="n"/>
              <a:defRPr sz="1100">
                <a:solidFill>
                  <a:srgbClr val="000000"/>
                </a:solidFill>
                <a:latin typeface="+mn-lt"/>
                <a:ea typeface="+mn-ea"/>
              </a:defRPr>
            </a:lvl3pPr>
            <a:lvl4pPr marL="652463"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4pPr>
            <a:lvl5pPr marL="8794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5pPr>
            <a:lvl6pPr marL="13366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6pPr>
            <a:lvl7pPr marL="17938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7pPr>
            <a:lvl8pPr marL="22510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8pPr>
            <a:lvl9pPr marL="27082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9pPr>
          </a:lstStyle>
          <a:p>
            <a:pPr algn="ctr"/>
            <a:r>
              <a:rPr lang="en-US" sz="1400" dirty="0">
                <a:solidFill>
                  <a:srgbClr val="3E3E40"/>
                </a:solidFill>
              </a:rPr>
              <a:t> </a:t>
            </a:r>
            <a:r>
              <a:rPr lang="en-US" sz="1200" dirty="0">
                <a:solidFill>
                  <a:srgbClr val="3E3E40"/>
                </a:solidFill>
              </a:rPr>
              <a:t>In 2015, J.P. Morgan </a:t>
            </a:r>
            <a:r>
              <a:rPr lang="en-US" sz="1200" dirty="0" smtClean="0">
                <a:solidFill>
                  <a:srgbClr val="3E3E40"/>
                </a:solidFill>
              </a:rPr>
              <a:t>spent  </a:t>
            </a:r>
            <a:r>
              <a:rPr lang="en-US" sz="2800" b="1" baseline="52000" dirty="0">
                <a:solidFill>
                  <a:srgbClr val="3E3E40"/>
                </a:solidFill>
              </a:rPr>
              <a:t>$</a:t>
            </a:r>
            <a:r>
              <a:rPr lang="en-US" sz="4000" b="1" dirty="0" smtClean="0">
                <a:solidFill>
                  <a:srgbClr val="3E3E40"/>
                </a:solidFill>
              </a:rPr>
              <a:t>9</a:t>
            </a:r>
            <a:r>
              <a:rPr lang="en-US" sz="2800" dirty="0" smtClean="0">
                <a:solidFill>
                  <a:srgbClr val="3E3E40"/>
                </a:solidFill>
              </a:rPr>
              <a:t> </a:t>
            </a:r>
            <a:r>
              <a:rPr lang="en-US" sz="1800" b="1" dirty="0" smtClean="0">
                <a:solidFill>
                  <a:srgbClr val="3E3E40"/>
                </a:solidFill>
              </a:rPr>
              <a:t>BILLION</a:t>
            </a:r>
            <a:r>
              <a:rPr lang="en-US" sz="1800" dirty="0" smtClean="0">
                <a:solidFill>
                  <a:srgbClr val="3E3E40"/>
                </a:solidFill>
              </a:rPr>
              <a:t>+</a:t>
            </a:r>
            <a:r>
              <a:rPr lang="en-US" sz="2800" dirty="0" smtClean="0">
                <a:solidFill>
                  <a:srgbClr val="3E3E40"/>
                </a:solidFill>
              </a:rPr>
              <a:t> </a:t>
            </a:r>
            <a:r>
              <a:rPr lang="en-US" sz="1200" dirty="0" smtClean="0">
                <a:solidFill>
                  <a:srgbClr val="3E3E40"/>
                </a:solidFill>
              </a:rPr>
              <a:t>in </a:t>
            </a:r>
            <a:r>
              <a:rPr lang="en-US" sz="1200" dirty="0">
                <a:solidFill>
                  <a:srgbClr val="3E3E40"/>
                </a:solidFill>
              </a:rPr>
              <a:t>Technology </a:t>
            </a:r>
            <a:r>
              <a:rPr lang="en-US" sz="1400" dirty="0">
                <a:solidFill>
                  <a:srgbClr val="3E3E40"/>
                </a:solidFill>
              </a:rPr>
              <a:t>– </a:t>
            </a:r>
            <a:r>
              <a:rPr lang="en-US" sz="3200" b="1" dirty="0">
                <a:solidFill>
                  <a:srgbClr val="3E3E40"/>
                </a:solidFill>
              </a:rPr>
              <a:t>1/3</a:t>
            </a:r>
            <a:r>
              <a:rPr lang="en-US" sz="1400" dirty="0">
                <a:solidFill>
                  <a:srgbClr val="3E3E40"/>
                </a:solidFill>
              </a:rPr>
              <a:t> </a:t>
            </a:r>
            <a:r>
              <a:rPr lang="en-US" sz="1200" dirty="0">
                <a:solidFill>
                  <a:srgbClr val="3E3E40"/>
                </a:solidFill>
              </a:rPr>
              <a:t>of spend on investments</a:t>
            </a:r>
            <a:r>
              <a:rPr lang="en-US" sz="1200" baseline="30000" dirty="0">
                <a:solidFill>
                  <a:srgbClr val="3E3E40"/>
                </a:solidFill>
              </a:rPr>
              <a:t>1</a:t>
            </a:r>
            <a:endParaRPr lang="en-US" sz="1200" b="1" u="sng" kern="0" dirty="0" smtClean="0">
              <a:solidFill>
                <a:srgbClr val="3E3E40"/>
              </a:solidFill>
            </a:endParaRPr>
          </a:p>
        </p:txBody>
      </p:sp>
      <p:sp>
        <p:nvSpPr>
          <p:cNvPr id="87" name="Rounded Rectangle 86"/>
          <p:cNvSpPr/>
          <p:nvPr/>
        </p:nvSpPr>
        <p:spPr bwMode="auto">
          <a:xfrm>
            <a:off x="2425700" y="5651956"/>
            <a:ext cx="7004050" cy="838200"/>
          </a:xfrm>
          <a:prstGeom prst="roundRect">
            <a:avLst/>
          </a:prstGeom>
          <a:noFill/>
          <a:ln w="9525" cap="flat" cmpd="sng" algn="ctr">
            <a:noFill/>
            <a:prstDash val="solid"/>
            <a:round/>
            <a:headEnd type="none" w="med" len="med"/>
            <a:tailEnd type="none" w="med" len="med"/>
          </a:ln>
          <a:effectLst/>
        </p:spPr>
        <p:txBody>
          <a:bodyPr vert="horz" wrap="none" lIns="45720" tIns="45720" rIns="45720" bIns="45720" numCol="2" rtlCol="0" anchor="ctr" anchorCtr="0" compatLnSpc="1">
            <a:prstTxWarp prst="textNoShape">
              <a:avLst/>
            </a:prstTxWarp>
          </a:bodyPr>
          <a:lstStyle/>
          <a:p>
            <a:pPr marL="171450" lvl="1" algn="l">
              <a:lnSpc>
                <a:spcPts val="1320"/>
              </a:lnSpc>
              <a:spcBef>
                <a:spcPct val="70000"/>
              </a:spcBef>
              <a:buClr>
                <a:srgbClr val="7397BC"/>
              </a:buClr>
              <a:buSzPct val="92000"/>
            </a:pPr>
            <a:r>
              <a:rPr lang="en-US" dirty="0" smtClean="0">
                <a:solidFill>
                  <a:srgbClr val="3E3E40"/>
                </a:solidFill>
              </a:rPr>
              <a:t>Electronic Payments</a:t>
            </a:r>
          </a:p>
          <a:p>
            <a:pPr marL="171450" lvl="1" algn="l">
              <a:lnSpc>
                <a:spcPts val="1320"/>
              </a:lnSpc>
              <a:spcBef>
                <a:spcPct val="70000"/>
              </a:spcBef>
              <a:buClr>
                <a:srgbClr val="7397BC"/>
              </a:buClr>
              <a:buSzPct val="92000"/>
            </a:pPr>
            <a:r>
              <a:rPr kumimoji="0" lang="en-US" i="0" u="none" strike="noStrike" cap="none" normalizeH="0" baseline="0" dirty="0" smtClean="0">
                <a:ln>
                  <a:noFill/>
                </a:ln>
                <a:solidFill>
                  <a:srgbClr val="3E3E40"/>
                </a:solidFill>
                <a:effectLst/>
              </a:rPr>
              <a:t>Efficiency</a:t>
            </a:r>
          </a:p>
          <a:p>
            <a:pPr marL="171450" lvl="1" algn="l">
              <a:lnSpc>
                <a:spcPts val="1320"/>
              </a:lnSpc>
              <a:spcBef>
                <a:spcPct val="70000"/>
              </a:spcBef>
              <a:buClr>
                <a:srgbClr val="7397BC"/>
              </a:buClr>
              <a:buSzPct val="92000"/>
            </a:pPr>
            <a:r>
              <a:rPr lang="en-US" dirty="0" smtClean="0">
                <a:solidFill>
                  <a:srgbClr val="3E3E40"/>
                </a:solidFill>
              </a:rPr>
              <a:t>Fraud</a:t>
            </a:r>
          </a:p>
          <a:p>
            <a:pPr marL="171450" lvl="1" algn="l">
              <a:lnSpc>
                <a:spcPts val="1320"/>
              </a:lnSpc>
              <a:spcBef>
                <a:spcPct val="70000"/>
              </a:spcBef>
              <a:buClr>
                <a:srgbClr val="7397BC"/>
              </a:buClr>
              <a:buSzPct val="92000"/>
            </a:pPr>
            <a:r>
              <a:rPr kumimoji="0" lang="en-US" i="0" u="none" strike="noStrike" cap="none" normalizeH="0" baseline="0" dirty="0" smtClean="0">
                <a:ln>
                  <a:noFill/>
                </a:ln>
                <a:solidFill>
                  <a:srgbClr val="3E3E40"/>
                </a:solidFill>
                <a:effectLst/>
              </a:rPr>
              <a:t>Specialized industries</a:t>
            </a:r>
          </a:p>
        </p:txBody>
      </p:sp>
      <p:sp>
        <p:nvSpPr>
          <p:cNvPr id="38" name="Content Placeholder 2"/>
          <p:cNvSpPr txBox="1">
            <a:spLocks/>
          </p:cNvSpPr>
          <p:nvPr/>
        </p:nvSpPr>
        <p:spPr bwMode="gray">
          <a:xfrm>
            <a:off x="1699260" y="3025068"/>
            <a:ext cx="1524000" cy="355488"/>
          </a:xfrm>
          <a:prstGeom prst="rect">
            <a:avLst/>
          </a:prstGeom>
          <a:noFill/>
          <a:ln w="9525">
            <a:noFill/>
            <a:miter lim="800000"/>
            <a:headEnd/>
            <a:tailEnd/>
          </a:ln>
          <a:effectLst/>
        </p:spPr>
        <p:txBody>
          <a:bodyPr vert="horz" wrap="square" lIns="91429" tIns="36572" rIns="36572" bIns="36572" numCol="1" anchor="t" anchorCtr="0" compatLnSpc="1">
            <a:prstTxWarp prst="textNoShape">
              <a:avLst/>
            </a:prstTxWarp>
          </a:bodyPr>
          <a:lstStyle>
            <a:lvl1pPr algn="l" defTabSz="1019175" rtl="0" eaLnBrk="1" fontAlgn="base" hangingPunct="1">
              <a:lnSpc>
                <a:spcPct val="110000"/>
              </a:lnSpc>
              <a:spcBef>
                <a:spcPct val="70000"/>
              </a:spcBef>
              <a:spcAft>
                <a:spcPct val="0"/>
              </a:spcAft>
              <a:buClr>
                <a:srgbClr val="C0C0C0"/>
              </a:buClr>
              <a:buSzPct val="92000"/>
              <a:buFont typeface="Wingdings" pitchFamily="2" charset="2"/>
              <a:defRPr sz="1100">
                <a:solidFill>
                  <a:srgbClr val="000000"/>
                </a:solidFill>
                <a:latin typeface="+mn-lt"/>
                <a:ea typeface="+mn-ea"/>
                <a:cs typeface="+mn-cs"/>
              </a:defRPr>
            </a:lvl1pPr>
            <a:lvl2pPr marL="207963" indent="-206375" algn="l" defTabSz="1019175" rtl="0" eaLnBrk="1" fontAlgn="base" hangingPunct="1">
              <a:lnSpc>
                <a:spcPct val="110000"/>
              </a:lnSpc>
              <a:spcBef>
                <a:spcPct val="70000"/>
              </a:spcBef>
              <a:spcAft>
                <a:spcPct val="0"/>
              </a:spcAft>
              <a:buClr>
                <a:srgbClr val="7397BC"/>
              </a:buClr>
              <a:buSzPct val="92000"/>
              <a:buFont typeface="Wingdings" pitchFamily="2" charset="2"/>
              <a:buChar char="n"/>
              <a:defRPr sz="1100">
                <a:solidFill>
                  <a:srgbClr val="000000"/>
                </a:solidFill>
                <a:latin typeface="+mn-lt"/>
                <a:ea typeface="+mn-ea"/>
              </a:defRPr>
            </a:lvl2pPr>
            <a:lvl3pPr marL="423863" indent="-212725" algn="l" defTabSz="1019175" rtl="0" eaLnBrk="1" fontAlgn="base" hangingPunct="1">
              <a:lnSpc>
                <a:spcPct val="110000"/>
              </a:lnSpc>
              <a:spcBef>
                <a:spcPct val="20000"/>
              </a:spcBef>
              <a:spcAft>
                <a:spcPct val="0"/>
              </a:spcAft>
              <a:buClr>
                <a:srgbClr val="969696"/>
              </a:buClr>
              <a:buSzPct val="92000"/>
              <a:buFont typeface="Wingdings" pitchFamily="2" charset="2"/>
              <a:buChar char="n"/>
              <a:defRPr sz="1100">
                <a:solidFill>
                  <a:srgbClr val="000000"/>
                </a:solidFill>
                <a:latin typeface="+mn-lt"/>
                <a:ea typeface="+mn-ea"/>
              </a:defRPr>
            </a:lvl3pPr>
            <a:lvl4pPr marL="652463"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4pPr>
            <a:lvl5pPr marL="8794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5pPr>
            <a:lvl6pPr marL="13366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6pPr>
            <a:lvl7pPr marL="17938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7pPr>
            <a:lvl8pPr marL="22510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8pPr>
            <a:lvl9pPr marL="27082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9pPr>
          </a:lstStyle>
          <a:p>
            <a:pPr algn="ctr"/>
            <a:r>
              <a:rPr lang="en-US" sz="1800" b="1" dirty="0"/>
              <a:t> </a:t>
            </a:r>
            <a:r>
              <a:rPr lang="en-US" sz="1800" b="1" dirty="0" smtClean="0"/>
              <a:t>1 - 2 Years</a:t>
            </a:r>
            <a:endParaRPr lang="en-US" sz="1800" b="1" u="sng" kern="0" dirty="0" smtClean="0"/>
          </a:p>
        </p:txBody>
      </p:sp>
      <p:sp>
        <p:nvSpPr>
          <p:cNvPr id="39" name="Content Placeholder 2"/>
          <p:cNvSpPr txBox="1">
            <a:spLocks/>
          </p:cNvSpPr>
          <p:nvPr/>
        </p:nvSpPr>
        <p:spPr bwMode="gray">
          <a:xfrm>
            <a:off x="4366260" y="3032688"/>
            <a:ext cx="1524000" cy="355488"/>
          </a:xfrm>
          <a:prstGeom prst="rect">
            <a:avLst/>
          </a:prstGeom>
          <a:noFill/>
          <a:ln w="9525">
            <a:noFill/>
            <a:miter lim="800000"/>
            <a:headEnd/>
            <a:tailEnd/>
          </a:ln>
          <a:effectLst/>
        </p:spPr>
        <p:txBody>
          <a:bodyPr vert="horz" wrap="square" lIns="91429" tIns="36572" rIns="36572" bIns="36572" numCol="1" anchor="t" anchorCtr="0" compatLnSpc="1">
            <a:prstTxWarp prst="textNoShape">
              <a:avLst/>
            </a:prstTxWarp>
          </a:bodyPr>
          <a:lstStyle>
            <a:defPPr>
              <a:defRPr lang="fr-FR"/>
            </a:defPPr>
            <a:lvl1pPr algn="ctr" defTabSz="1019175" fontAlgn="base">
              <a:lnSpc>
                <a:spcPct val="110000"/>
              </a:lnSpc>
              <a:spcBef>
                <a:spcPct val="70000"/>
              </a:spcBef>
              <a:spcAft>
                <a:spcPct val="0"/>
              </a:spcAft>
              <a:buClr>
                <a:srgbClr val="C0C0C0"/>
              </a:buClr>
              <a:buSzPct val="92000"/>
              <a:buFont typeface="Wingdings" pitchFamily="2" charset="2"/>
              <a:defRPr sz="1800" b="1">
                <a:solidFill>
                  <a:srgbClr val="000000"/>
                </a:solidFill>
              </a:defRPr>
            </a:lvl1pPr>
            <a:lvl2pPr marL="207963" indent="-206375" defTabSz="1019175" fontAlgn="base">
              <a:lnSpc>
                <a:spcPct val="110000"/>
              </a:lnSpc>
              <a:spcBef>
                <a:spcPct val="70000"/>
              </a:spcBef>
              <a:spcAft>
                <a:spcPct val="0"/>
              </a:spcAft>
              <a:buClr>
                <a:srgbClr val="7397BC"/>
              </a:buClr>
              <a:buSzPct val="92000"/>
              <a:buFont typeface="Wingdings" pitchFamily="2" charset="2"/>
              <a:buChar char="n"/>
              <a:defRPr>
                <a:solidFill>
                  <a:srgbClr val="000000"/>
                </a:solidFill>
              </a:defRPr>
            </a:lvl2pPr>
            <a:lvl3pPr marL="423863" indent="-212725" defTabSz="1019175" fontAlgn="base">
              <a:lnSpc>
                <a:spcPct val="110000"/>
              </a:lnSpc>
              <a:spcBef>
                <a:spcPct val="20000"/>
              </a:spcBef>
              <a:spcAft>
                <a:spcPct val="0"/>
              </a:spcAft>
              <a:buClr>
                <a:srgbClr val="969696"/>
              </a:buClr>
              <a:buSzPct val="92000"/>
              <a:buFont typeface="Wingdings" pitchFamily="2" charset="2"/>
              <a:buChar char="n"/>
              <a:defRPr>
                <a:solidFill>
                  <a:srgbClr val="000000"/>
                </a:solidFill>
              </a:defRPr>
            </a:lvl3pPr>
            <a:lvl4pPr marL="652463" indent="-225425" defTabSz="1019175" fontAlgn="base">
              <a:lnSpc>
                <a:spcPct val="110000"/>
              </a:lnSpc>
              <a:spcBef>
                <a:spcPct val="0"/>
              </a:spcBef>
              <a:spcAft>
                <a:spcPct val="0"/>
              </a:spcAft>
              <a:buClr>
                <a:srgbClr val="969696"/>
              </a:buClr>
              <a:buFont typeface="Arial" charset="0"/>
              <a:buChar char="–"/>
              <a:defRPr>
                <a:solidFill>
                  <a:srgbClr val="000000"/>
                </a:solidFill>
              </a:defRPr>
            </a:lvl4pPr>
            <a:lvl5pPr marL="879475" indent="-225425" defTabSz="1019175" fontAlgn="base">
              <a:lnSpc>
                <a:spcPct val="110000"/>
              </a:lnSpc>
              <a:spcBef>
                <a:spcPct val="0"/>
              </a:spcBef>
              <a:spcAft>
                <a:spcPct val="0"/>
              </a:spcAft>
              <a:buClr>
                <a:srgbClr val="969696"/>
              </a:buClr>
              <a:buFont typeface="Arial" charset="0"/>
              <a:buChar char="–"/>
              <a:defRPr>
                <a:solidFill>
                  <a:srgbClr val="000000"/>
                </a:solidFill>
              </a:defRPr>
            </a:lvl5pPr>
            <a:lvl6pPr marL="1336675" indent="-225425" defTabSz="1019175" fontAlgn="base">
              <a:lnSpc>
                <a:spcPct val="110000"/>
              </a:lnSpc>
              <a:spcBef>
                <a:spcPct val="0"/>
              </a:spcBef>
              <a:spcAft>
                <a:spcPct val="0"/>
              </a:spcAft>
              <a:buClr>
                <a:srgbClr val="969696"/>
              </a:buClr>
              <a:buFont typeface="Arial" charset="0"/>
              <a:buChar char="–"/>
              <a:defRPr sz="1100">
                <a:solidFill>
                  <a:srgbClr val="000000"/>
                </a:solidFill>
              </a:defRPr>
            </a:lvl6pPr>
            <a:lvl7pPr marL="1793875" indent="-225425" defTabSz="1019175" fontAlgn="base">
              <a:lnSpc>
                <a:spcPct val="110000"/>
              </a:lnSpc>
              <a:spcBef>
                <a:spcPct val="0"/>
              </a:spcBef>
              <a:spcAft>
                <a:spcPct val="0"/>
              </a:spcAft>
              <a:buClr>
                <a:srgbClr val="969696"/>
              </a:buClr>
              <a:buFont typeface="Arial" charset="0"/>
              <a:buChar char="–"/>
              <a:defRPr sz="1100">
                <a:solidFill>
                  <a:srgbClr val="000000"/>
                </a:solidFill>
              </a:defRPr>
            </a:lvl7pPr>
            <a:lvl8pPr marL="2251075" indent="-225425" defTabSz="1019175" fontAlgn="base">
              <a:lnSpc>
                <a:spcPct val="110000"/>
              </a:lnSpc>
              <a:spcBef>
                <a:spcPct val="0"/>
              </a:spcBef>
              <a:spcAft>
                <a:spcPct val="0"/>
              </a:spcAft>
              <a:buClr>
                <a:srgbClr val="969696"/>
              </a:buClr>
              <a:buFont typeface="Arial" charset="0"/>
              <a:buChar char="–"/>
              <a:defRPr sz="1100">
                <a:solidFill>
                  <a:srgbClr val="000000"/>
                </a:solidFill>
              </a:defRPr>
            </a:lvl8pPr>
            <a:lvl9pPr marL="2708275" indent="-225425" defTabSz="1019175" fontAlgn="base">
              <a:lnSpc>
                <a:spcPct val="110000"/>
              </a:lnSpc>
              <a:spcBef>
                <a:spcPct val="0"/>
              </a:spcBef>
              <a:spcAft>
                <a:spcPct val="0"/>
              </a:spcAft>
              <a:buClr>
                <a:srgbClr val="969696"/>
              </a:buClr>
              <a:buFont typeface="Arial" charset="0"/>
              <a:buChar char="–"/>
              <a:defRPr sz="1100">
                <a:solidFill>
                  <a:srgbClr val="000000"/>
                </a:solidFill>
              </a:defRPr>
            </a:lvl9pPr>
          </a:lstStyle>
          <a:p>
            <a:r>
              <a:rPr lang="en-US" dirty="0"/>
              <a:t> 3 - 5 Years</a:t>
            </a:r>
          </a:p>
        </p:txBody>
      </p:sp>
      <p:sp>
        <p:nvSpPr>
          <p:cNvPr id="40" name="Content Placeholder 2"/>
          <p:cNvSpPr txBox="1">
            <a:spLocks/>
          </p:cNvSpPr>
          <p:nvPr/>
        </p:nvSpPr>
        <p:spPr bwMode="gray">
          <a:xfrm>
            <a:off x="7223760" y="3025068"/>
            <a:ext cx="1524000" cy="355488"/>
          </a:xfrm>
          <a:prstGeom prst="rect">
            <a:avLst/>
          </a:prstGeom>
          <a:noFill/>
          <a:ln w="9525">
            <a:noFill/>
            <a:miter lim="800000"/>
            <a:headEnd/>
            <a:tailEnd/>
          </a:ln>
          <a:effectLst/>
        </p:spPr>
        <p:txBody>
          <a:bodyPr vert="horz" wrap="square" lIns="91429" tIns="36572" rIns="36572" bIns="36572" numCol="1" anchor="t" anchorCtr="0" compatLnSpc="1">
            <a:prstTxWarp prst="textNoShape">
              <a:avLst/>
            </a:prstTxWarp>
          </a:bodyPr>
          <a:lstStyle>
            <a:lvl1pPr algn="l" defTabSz="1019175" rtl="0" eaLnBrk="1" fontAlgn="base" hangingPunct="1">
              <a:lnSpc>
                <a:spcPct val="110000"/>
              </a:lnSpc>
              <a:spcBef>
                <a:spcPct val="70000"/>
              </a:spcBef>
              <a:spcAft>
                <a:spcPct val="0"/>
              </a:spcAft>
              <a:buClr>
                <a:srgbClr val="C0C0C0"/>
              </a:buClr>
              <a:buSzPct val="92000"/>
              <a:buFont typeface="Wingdings" pitchFamily="2" charset="2"/>
              <a:defRPr sz="1100">
                <a:solidFill>
                  <a:srgbClr val="000000"/>
                </a:solidFill>
                <a:latin typeface="+mn-lt"/>
                <a:ea typeface="+mn-ea"/>
                <a:cs typeface="+mn-cs"/>
              </a:defRPr>
            </a:lvl1pPr>
            <a:lvl2pPr marL="207963" indent="-206375" algn="l" defTabSz="1019175" rtl="0" eaLnBrk="1" fontAlgn="base" hangingPunct="1">
              <a:lnSpc>
                <a:spcPct val="110000"/>
              </a:lnSpc>
              <a:spcBef>
                <a:spcPct val="70000"/>
              </a:spcBef>
              <a:spcAft>
                <a:spcPct val="0"/>
              </a:spcAft>
              <a:buClr>
                <a:srgbClr val="7397BC"/>
              </a:buClr>
              <a:buSzPct val="92000"/>
              <a:buFont typeface="Wingdings" pitchFamily="2" charset="2"/>
              <a:buChar char="n"/>
              <a:defRPr sz="1100">
                <a:solidFill>
                  <a:srgbClr val="000000"/>
                </a:solidFill>
                <a:latin typeface="+mn-lt"/>
                <a:ea typeface="+mn-ea"/>
              </a:defRPr>
            </a:lvl2pPr>
            <a:lvl3pPr marL="423863" indent="-212725" algn="l" defTabSz="1019175" rtl="0" eaLnBrk="1" fontAlgn="base" hangingPunct="1">
              <a:lnSpc>
                <a:spcPct val="110000"/>
              </a:lnSpc>
              <a:spcBef>
                <a:spcPct val="20000"/>
              </a:spcBef>
              <a:spcAft>
                <a:spcPct val="0"/>
              </a:spcAft>
              <a:buClr>
                <a:srgbClr val="969696"/>
              </a:buClr>
              <a:buSzPct val="92000"/>
              <a:buFont typeface="Wingdings" pitchFamily="2" charset="2"/>
              <a:buChar char="n"/>
              <a:defRPr sz="1100">
                <a:solidFill>
                  <a:srgbClr val="000000"/>
                </a:solidFill>
                <a:latin typeface="+mn-lt"/>
                <a:ea typeface="+mn-ea"/>
              </a:defRPr>
            </a:lvl3pPr>
            <a:lvl4pPr marL="652463"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4pPr>
            <a:lvl5pPr marL="8794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5pPr>
            <a:lvl6pPr marL="13366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6pPr>
            <a:lvl7pPr marL="17938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7pPr>
            <a:lvl8pPr marL="22510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8pPr>
            <a:lvl9pPr marL="2708275" indent="-225425" algn="l" defTabSz="1019175" rtl="0" eaLnBrk="1" fontAlgn="base" hangingPunct="1">
              <a:lnSpc>
                <a:spcPct val="110000"/>
              </a:lnSpc>
              <a:spcBef>
                <a:spcPct val="0"/>
              </a:spcBef>
              <a:spcAft>
                <a:spcPct val="0"/>
              </a:spcAft>
              <a:buClr>
                <a:srgbClr val="969696"/>
              </a:buClr>
              <a:buFont typeface="Arial" charset="0"/>
              <a:buChar char="–"/>
              <a:defRPr sz="1100">
                <a:solidFill>
                  <a:srgbClr val="000000"/>
                </a:solidFill>
                <a:latin typeface="+mn-lt"/>
                <a:ea typeface="+mn-ea"/>
              </a:defRPr>
            </a:lvl9pPr>
          </a:lstStyle>
          <a:p>
            <a:pPr algn="ctr"/>
            <a:r>
              <a:rPr lang="en-US" sz="1800" b="1" dirty="0">
                <a:solidFill>
                  <a:schemeClr val="bg1"/>
                </a:solidFill>
              </a:rPr>
              <a:t> 6</a:t>
            </a:r>
            <a:r>
              <a:rPr lang="en-US" sz="1800" b="1" dirty="0" smtClean="0">
                <a:solidFill>
                  <a:schemeClr val="bg1"/>
                </a:solidFill>
              </a:rPr>
              <a:t> - 10 Years</a:t>
            </a:r>
            <a:endParaRPr lang="en-US" sz="1800" b="1" u="sng" kern="0" dirty="0" smtClean="0">
              <a:solidFill>
                <a:schemeClr val="bg1"/>
              </a:solidFill>
            </a:endParaRPr>
          </a:p>
        </p:txBody>
      </p:sp>
      <p:pic>
        <p:nvPicPr>
          <p:cNvPr id="20" name="Picture 1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11037" y="2156213"/>
            <a:ext cx="692727" cy="479367"/>
          </a:xfrm>
          <a:prstGeom prst="rect">
            <a:avLst/>
          </a:prstGeom>
        </p:spPr>
      </p:pic>
      <p:pic>
        <p:nvPicPr>
          <p:cNvPr id="42" name="Picture 4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468218" y="3764208"/>
            <a:ext cx="573960" cy="486101"/>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591" y="3678955"/>
            <a:ext cx="519138" cy="521214"/>
          </a:xfrm>
          <a:prstGeom prst="rect">
            <a:avLst/>
          </a:prstGeom>
        </p:spPr>
      </p:pic>
      <p:pic>
        <p:nvPicPr>
          <p:cNvPr id="44" name="Picture 4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919668" y="2176901"/>
            <a:ext cx="417827" cy="417827"/>
          </a:xfrm>
          <a:prstGeom prst="rect">
            <a:avLst/>
          </a:prstGeom>
        </p:spPr>
      </p:pic>
      <p:pic>
        <p:nvPicPr>
          <p:cNvPr id="45" name="Picture 4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925998" y="2238450"/>
            <a:ext cx="415364" cy="415364"/>
          </a:xfrm>
          <a:prstGeom prst="rect">
            <a:avLst/>
          </a:prstGeom>
        </p:spPr>
      </p:pic>
      <p:pic>
        <p:nvPicPr>
          <p:cNvPr id="47" name="Picture 4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333449" y="3953530"/>
            <a:ext cx="1028617" cy="576579"/>
          </a:xfrm>
          <a:prstGeom prst="rect">
            <a:avLst/>
          </a:prstGeom>
        </p:spPr>
      </p:pic>
      <p:sp>
        <p:nvSpPr>
          <p:cNvPr id="5" name="Footer Placeholder 4"/>
          <p:cNvSpPr>
            <a:spLocks noGrp="1"/>
          </p:cNvSpPr>
          <p:nvPr>
            <p:ph type="ftr" sz="quarter" idx="11"/>
          </p:nvPr>
        </p:nvSpPr>
        <p:spPr>
          <a:xfrm rot="16200000">
            <a:off x="-2130552" y="4562856"/>
            <a:ext cx="5532120" cy="137160"/>
          </a:xfrm>
        </p:spPr>
        <p:txBody>
          <a:bodyPr/>
          <a:lstStyle/>
          <a:p>
            <a:r>
              <a:rPr lang="en-US" dirty="0" smtClean="0"/>
              <a:t>INNOVATION</a:t>
            </a:r>
            <a:endParaRPr lang="en-US" dirty="0"/>
          </a:p>
        </p:txBody>
      </p:sp>
      <p:sp>
        <p:nvSpPr>
          <p:cNvPr id="13" name="Slide Number Placeholder 12"/>
          <p:cNvSpPr>
            <a:spLocks noGrp="1"/>
          </p:cNvSpPr>
          <p:nvPr>
            <p:ph type="sldNum" sz="quarter" idx="10"/>
          </p:nvPr>
        </p:nvSpPr>
        <p:spPr/>
        <p:txBody>
          <a:bodyPr/>
          <a:lstStyle/>
          <a:p>
            <a:r>
              <a:rPr lang="en-US" dirty="0" smtClean="0"/>
              <a:t>14</a:t>
            </a:r>
            <a:endParaRPr lang="en-US" dirty="0"/>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91400" y="4077192"/>
            <a:ext cx="322344" cy="310740"/>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64500" y="4003463"/>
            <a:ext cx="429040" cy="408445"/>
          </a:xfrm>
          <a:prstGeom prst="rect">
            <a:avLst/>
          </a:prstGeom>
        </p:spPr>
      </p:pic>
      <p:cxnSp>
        <p:nvCxnSpPr>
          <p:cNvPr id="29" name="Straight Connector 28"/>
          <p:cNvCxnSpPr/>
          <p:nvPr/>
        </p:nvCxnSpPr>
        <p:spPr>
          <a:xfrm>
            <a:off x="152400" y="5499556"/>
            <a:ext cx="0" cy="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13560" y="5747206"/>
            <a:ext cx="7040880" cy="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pic>
        <p:nvPicPr>
          <p:cNvPr id="46" name="Picture 2" descr="C:\Users\G001820\Desktop\icon library\access-mobile-gray.gif"/>
          <p:cNvPicPr>
            <a:picLocks noChangeAspect="1" noChangeArrowheads="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08117" y="1828800"/>
            <a:ext cx="622966" cy="551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0576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15</a:t>
            </a:r>
            <a:endParaRPr lang="en-US" dirty="0"/>
          </a:p>
        </p:txBody>
      </p:sp>
      <p:sp>
        <p:nvSpPr>
          <p:cNvPr id="30" name="jpmDisclaimer"/>
          <p:cNvSpPr>
            <a:spLocks noChangeArrowheads="1"/>
          </p:cNvSpPr>
          <p:nvPr>
            <p:custDataLst>
              <p:tags r:id="rId2"/>
            </p:custDataLst>
          </p:nvPr>
        </p:nvSpPr>
        <p:spPr bwMode="auto">
          <a:xfrm>
            <a:off x="1212850" y="1503781"/>
            <a:ext cx="8088313" cy="5416868"/>
          </a:xfrm>
          <a:prstGeom prst="rect">
            <a:avLst/>
          </a:prstGeom>
          <a:noFill/>
          <a:ln w="9525">
            <a:noFill/>
            <a:miter lim="800000"/>
            <a:headEnd/>
            <a:tailEnd/>
          </a:ln>
        </p:spPr>
        <p:txBody>
          <a:bodyPr wrap="square" lIns="0" tIns="0" rIns="0" bIns="0" anchor="b">
            <a:spAutoFit/>
          </a:bodyPr>
          <a:lstStyle/>
          <a:p>
            <a:r>
              <a:rPr lang="en-US" sz="900" dirty="0"/>
              <a:t>JPMorgan is a marketing name for certain businesses of JPMorgan Chase &amp; Co. and its subsidiaries worldwide (collectively, “JPMC”).  Products and services may be provided by commercial bank affiliates, securities affiliates or other JPMC affiliates or entities.   </a:t>
            </a:r>
          </a:p>
          <a:p>
            <a:r>
              <a:rPr lang="en-US" sz="900" dirty="0"/>
              <a:t> </a:t>
            </a:r>
          </a:p>
          <a:p>
            <a:r>
              <a:rPr lang="en-US" sz="900" dirty="0"/>
              <a:t> </a:t>
            </a:r>
          </a:p>
          <a:p>
            <a:r>
              <a:rPr lang="en-US" sz="900" dirty="0"/>
              <a:t>This document was prepared solely and exclusively for the benefit and internal use of the party to whom it is directly addressed and delivered (the “Company”) in order to make a preliminary presentation to the Company regarding certain products or services that might be provided by JPMorgan.  This document and any related presentation materials are for discussion purposes only and are incomplete without reference to, and should be viewed solely in conjunction with, a related oral briefing provided by JPMorgan. This presentation does not constitute a commitment by any JPMC entity to extend or arrange credit or to provide any other services.  The Materials and oral briefing (collectively the “Information”) contain information which is confidential and proprietary to JPMorgan and may only be used by the Company for the purpose of evaluating the products and services described in the Information and may not be copied, published, disclosed or used, in whole or in part, for any other purpose other than as expressly authorized by JPMorgan.</a:t>
            </a:r>
          </a:p>
          <a:p>
            <a:r>
              <a:rPr lang="en-US" sz="900" dirty="0"/>
              <a:t> </a:t>
            </a:r>
          </a:p>
          <a:p>
            <a:r>
              <a:rPr lang="en-US" sz="900" dirty="0"/>
              <a:t> </a:t>
            </a:r>
          </a:p>
          <a:p>
            <a:r>
              <a:rPr lang="en-US" sz="900" dirty="0"/>
              <a:t>In preparing the Information, JPMorgan has relied upon and assumed, without independent verification, the accuracy and completeness of information available from public sources or provided to it by or on behalf of the Company.  JPMorgan does not guarantee the accuracy, completeness or reliability of that information. JPMorgan’s opinions and estimates contained herein reflect prevailing conditions and our views as of this date, which are accordingly subject to change, and should be regarded as indicative, preliminary and for illustrative purposes only. Our analyses are not and do not purport to be appraisals of the assets, stock, or business of the Company or any other entity.</a:t>
            </a:r>
          </a:p>
          <a:p>
            <a:r>
              <a:rPr lang="en-US" sz="900" dirty="0"/>
              <a:t> </a:t>
            </a:r>
          </a:p>
          <a:p>
            <a:r>
              <a:rPr lang="en-US" sz="900" dirty="0"/>
              <a:t> </a:t>
            </a:r>
          </a:p>
          <a:p>
            <a:r>
              <a:rPr lang="en-US" sz="900" dirty="0"/>
              <a:t>The Information is not intended and shall not be deemed to constitute or contain advice on legal, tax, investment, accounting, regulatory, technology or other matters on which the Company may rely, and the Company should consult with its own financial, legal, tax, accounting, compliance, treasury, technology, information system or similar advisors prior to entering into any agreement for JPMorgan products or services.  The Company is responsible for its own independent assessment as to the cost, benefit, suitability and appropriateness of any products or services it obtains from JPMorgan.  JPMorgan makes no representations as to the actual value which may be received in connection with any JPMorgan product or service or the legal, tax, or accounting implications of consummating any transaction contemplated by the Information. </a:t>
            </a:r>
          </a:p>
          <a:p>
            <a:r>
              <a:rPr lang="en-US" sz="900" dirty="0"/>
              <a:t> </a:t>
            </a:r>
          </a:p>
          <a:p>
            <a:r>
              <a:rPr lang="en-US" sz="900" dirty="0"/>
              <a:t> </a:t>
            </a:r>
          </a:p>
          <a:p>
            <a:r>
              <a:rPr lang="en-US" sz="900" dirty="0"/>
              <a:t>The Information does not purport to set forth all applicable terms or issues and are not intended as an offer or solicitation for the purchase or sale of any financial product or service or a commitment by JPMorgan as to the availability of any such product or service at any time.   JPMorgan products and services are subject to applicable laws, regulations, service terms and policies of JPMorgan.  Not all products and services are available in all geographic areas or to all customers. Eligibility for particular products and services is subject to satisfaction of applicable  legal, tax, risk, credit and other due diligence, JPMorgan’s “know your customer,” anti-money laundering, anti-terrorism  and other policies and procedures.  </a:t>
            </a:r>
          </a:p>
          <a:p>
            <a:r>
              <a:rPr lang="en-US" sz="900" dirty="0"/>
              <a:t> </a:t>
            </a:r>
          </a:p>
          <a:p>
            <a:r>
              <a:rPr lang="en-US" sz="900" dirty="0"/>
              <a:t> </a:t>
            </a:r>
          </a:p>
          <a:p>
            <a:r>
              <a:rPr lang="en-US" sz="900" dirty="0"/>
              <a:t>All trademarks, trade names and service marks appearing in the Information are the property of their respective registered owners. </a:t>
            </a:r>
          </a:p>
          <a:p>
            <a:r>
              <a:rPr lang="en-US" sz="900" dirty="0"/>
              <a:t> </a:t>
            </a:r>
          </a:p>
          <a:p>
            <a:r>
              <a:rPr lang="en-US" sz="900" dirty="0"/>
              <a:t>© 2016 JPMorgan Chase &amp; Co.  All rights reserved.</a:t>
            </a:r>
          </a:p>
        </p:txBody>
      </p:sp>
      <p:sp>
        <p:nvSpPr>
          <p:cNvPr id="4" name="Title 3"/>
          <p:cNvSpPr>
            <a:spLocks noGrp="1"/>
          </p:cNvSpPr>
          <p:nvPr>
            <p:ph type="title"/>
          </p:nvPr>
        </p:nvSpPr>
        <p:spPr/>
        <p:txBody>
          <a:bodyPr/>
          <a:lstStyle/>
          <a:p>
            <a:endParaRPr lang="en-US" dirty="0"/>
          </a:p>
        </p:txBody>
      </p:sp>
    </p:spTree>
    <p:custDataLst>
      <p:tags r:id="rId1"/>
    </p:custDataLst>
    <p:extLst>
      <p:ext uri="{BB962C8B-B14F-4D97-AF65-F5344CB8AC3E}">
        <p14:creationId xmlns:p14="http://schemas.microsoft.com/office/powerpoint/2010/main" val="3924462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7" y="528638"/>
            <a:ext cx="8843963" cy="612775"/>
          </a:xfrm>
        </p:spPr>
        <p:txBody>
          <a:bodyPr/>
          <a:lstStyle/>
          <a:p>
            <a:r>
              <a:rPr lang="en-US" dirty="0" smtClean="0"/>
              <a:t>Agenda</a:t>
            </a:r>
            <a:endParaRPr lang="en-US" dirty="0"/>
          </a:p>
        </p:txBody>
      </p:sp>
      <p:graphicFrame>
        <p:nvGraphicFramePr>
          <p:cNvPr id="74" name="Group 34"/>
          <p:cNvGraphicFramePr>
            <a:graphicFrameLocks noGrp="1"/>
          </p:cNvGraphicFramePr>
          <p:nvPr>
            <p:extLst>
              <p:ext uri="{D42A27DB-BD31-4B8C-83A1-F6EECF244321}">
                <p14:modId xmlns:p14="http://schemas.microsoft.com/office/powerpoint/2010/main" val="598182562"/>
              </p:ext>
            </p:extLst>
          </p:nvPr>
        </p:nvGraphicFramePr>
        <p:xfrm>
          <a:off x="1752600" y="1479764"/>
          <a:ext cx="6553200" cy="4855945"/>
        </p:xfrm>
        <a:graphic>
          <a:graphicData uri="http://schemas.openxmlformats.org/drawingml/2006/table">
            <a:tbl>
              <a:tblPr/>
              <a:tblGrid>
                <a:gridCol w="5228104"/>
                <a:gridCol w="1325096"/>
              </a:tblGrid>
              <a:tr h="369891">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LF_Kai" charset="-122"/>
                          <a:cs typeface="Times New Roman" pitchFamily="18" charset="0"/>
                        </a:rPr>
                        <a:t>Topic</a:t>
                      </a:r>
                      <a:endParaRPr kumimoji="0" lang="en-US" sz="1400" b="1" i="0" u="none" strike="noStrike" cap="none" normalizeH="0" baseline="0" dirty="0" smtClean="0">
                        <a:ln>
                          <a:noFill/>
                        </a:ln>
                        <a:solidFill>
                          <a:schemeClr val="bg1"/>
                        </a:solidFill>
                        <a:effectLst/>
                        <a:latin typeface="Arial" charset="0"/>
                        <a:ea typeface="LF_Kai" charset="-122"/>
                      </a:endParaRPr>
                    </a:p>
                  </a:txBody>
                  <a:tcPr marL="137160" marR="137160" marT="73152" marB="73152" anchor="ctr" horzOverflow="overflow">
                    <a:lnL cap="flat">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93B1CC"/>
                    </a:solidFill>
                  </a:tcPr>
                </a:tc>
                <a:tc>
                  <a:txBody>
                    <a:bodyPr/>
                    <a:lstStyle/>
                    <a:p>
                      <a:pPr marL="342900" marR="0" lvl="0" indent="-342900" algn="r" defTabSz="914400" rtl="0" eaLnBrk="0" fontAlgn="base" latinLnBrk="0" hangingPunct="0">
                        <a:lnSpc>
                          <a:spcPct val="110000"/>
                        </a:lnSpc>
                        <a:spcBef>
                          <a:spcPct val="75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LF_Kai" charset="-122"/>
                          <a:cs typeface="Times New Roman" pitchFamily="18" charset="0"/>
                        </a:rPr>
                        <a:t>Page</a:t>
                      </a:r>
                      <a:endParaRPr kumimoji="0" lang="en-US" sz="1400" b="1" i="0" u="none" strike="noStrike" cap="none" normalizeH="0" baseline="0" dirty="0" smtClean="0">
                        <a:ln>
                          <a:noFill/>
                        </a:ln>
                        <a:solidFill>
                          <a:schemeClr val="bg1"/>
                        </a:solidFill>
                        <a:effectLst/>
                        <a:latin typeface="Arial" charset="0"/>
                        <a:ea typeface="LF_Kai" charset="-122"/>
                      </a:endParaRPr>
                    </a:p>
                  </a:txBody>
                  <a:tcPr marL="137160" marR="137160" marT="73152" marB="73152" anchor="ctr" horzOverflow="overflow">
                    <a:lnL>
                      <a:noFill/>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solidFill>
                      <a:srgbClr val="93B1CC"/>
                    </a:solidFill>
                  </a:tcPr>
                </a:tc>
              </a:tr>
              <a:tr h="529229">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Trends, Insights, Implications</a:t>
                      </a:r>
                    </a:p>
                  </a:txBody>
                  <a:tcPr marL="137160" marR="137160" marT="137160" marB="137160"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c>
                  <a:txBody>
                    <a:bodyPr/>
                    <a:lstStyle/>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2</a:t>
                      </a:r>
                    </a:p>
                  </a:txBody>
                  <a:tcPr marL="137160" marR="137160" marT="137160" marB="137160"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r>
              <a:tr h="529229">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defRPr/>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Banks and Fintechs: Collaboration and Innovation</a:t>
                      </a:r>
                    </a:p>
                  </a:txBody>
                  <a:tcPr marL="137160" marR="137160" marT="137160" marB="137160"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c>
                  <a:txBody>
                    <a:bodyPr/>
                    <a:lstStyle/>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5</a:t>
                      </a:r>
                    </a:p>
                  </a:txBody>
                  <a:tcPr marL="137160" marR="137160" marT="137160" marB="137160"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r>
              <a:tr h="529229">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Millennials: Driving and Embracing Payment Technology</a:t>
                      </a:r>
                    </a:p>
                  </a:txBody>
                  <a:tcPr marL="137160" marR="137160" marT="137160" marB="137160"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c>
                  <a:txBody>
                    <a:bodyPr/>
                    <a:lstStyle/>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6</a:t>
                      </a:r>
                    </a:p>
                  </a:txBody>
                  <a:tcPr marL="137160" marR="137160" marT="137160" marB="137160"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r>
              <a:tr h="1661120">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Payment Ecosystem Changes</a:t>
                      </a:r>
                    </a:p>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          Federal Reserve Faster Payments Initiative</a:t>
                      </a:r>
                    </a:p>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          Same-Day ACH </a:t>
                      </a:r>
                    </a:p>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          New Payment Rails</a:t>
                      </a:r>
                    </a:p>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          Remittance Coalition</a:t>
                      </a:r>
                    </a:p>
                  </a:txBody>
                  <a:tcPr marL="137160" marR="137160" marT="137160" marB="137160"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c>
                  <a:txBody>
                    <a:bodyPr/>
                    <a:lstStyle/>
                    <a:p>
                      <a:pPr marL="0" marR="0" lvl="0" indent="0" algn="r" defTabSz="1019175" rtl="0" eaLnBrk="0" fontAlgn="base" latinLnBrk="0" hangingPunct="0">
                        <a:lnSpc>
                          <a:spcPct val="110000"/>
                        </a:lnSpc>
                        <a:spcBef>
                          <a:spcPct val="75000"/>
                        </a:spcBef>
                        <a:spcAft>
                          <a:spcPct val="0"/>
                        </a:spcAft>
                        <a:buClrTx/>
                        <a:buSzTx/>
                        <a:buFontTx/>
                        <a:buNone/>
                        <a:tabLst/>
                      </a:pPr>
                      <a:endPar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endParaRPr>
                    </a:p>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7</a:t>
                      </a:r>
                    </a:p>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8</a:t>
                      </a:r>
                    </a:p>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9</a:t>
                      </a:r>
                    </a:p>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12</a:t>
                      </a:r>
                    </a:p>
                  </a:txBody>
                  <a:tcPr marL="137160" marR="137160" marT="137160" marB="137160"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r>
              <a:tr h="529229">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Blockchain</a:t>
                      </a:r>
                    </a:p>
                  </a:txBody>
                  <a:tcPr marL="137160" marR="137160" marT="137160" marB="137160"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c>
                  <a:txBody>
                    <a:bodyPr/>
                    <a:lstStyle/>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13</a:t>
                      </a:r>
                    </a:p>
                  </a:txBody>
                  <a:tcPr marL="137160" marR="137160" marT="137160" marB="137160"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r>
              <a:tr h="529229">
                <a:tc>
                  <a:txBody>
                    <a:bodyPr/>
                    <a:lstStyle/>
                    <a:p>
                      <a:pPr marL="342900" marR="0" lvl="0" indent="-342900" algn="l" defTabSz="914400"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Looking Ahead</a:t>
                      </a:r>
                    </a:p>
                  </a:txBody>
                  <a:tcPr marL="137160" marR="137160" marT="137160" marB="137160" anchor="ct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c>
                  <a:txBody>
                    <a:bodyPr/>
                    <a:lstStyle/>
                    <a:p>
                      <a:pPr marL="0" marR="0" lvl="0" indent="0" algn="r" defTabSz="1019175" rtl="0" eaLnBrk="0" fontAlgn="base" latinLnBrk="0" hangingPunct="0">
                        <a:lnSpc>
                          <a:spcPct val="110000"/>
                        </a:lnSpc>
                        <a:spcBef>
                          <a:spcPct val="75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charset="0"/>
                          <a:ea typeface="Times New Roman" pitchFamily="18" charset="0"/>
                          <a:cs typeface="Arial" charset="0"/>
                        </a:rPr>
                        <a:t>14</a:t>
                      </a:r>
                    </a:p>
                  </a:txBody>
                  <a:tcPr marL="137160" marR="137160" marT="137160" marB="137160" anchor="ct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2F5"/>
                    </a:solidFill>
                  </a:tcPr>
                </a:tc>
              </a:tr>
            </a:tbl>
          </a:graphicData>
        </a:graphic>
      </p:graphicFrame>
      <p:sp>
        <p:nvSpPr>
          <p:cNvPr id="75" name="Slide Number Placeholder 5"/>
          <p:cNvSpPr>
            <a:spLocks noGrp="1"/>
          </p:cNvSpPr>
          <p:nvPr>
            <p:ph type="sldNum" sz="quarter" idx="10"/>
          </p:nvPr>
        </p:nvSpPr>
        <p:spPr>
          <a:xfrm>
            <a:off x="5175504" y="7251192"/>
            <a:ext cx="155448" cy="155448"/>
          </a:xfrm>
        </p:spPr>
        <p:txBody>
          <a:bodyPr/>
          <a:lstStyle/>
          <a:p>
            <a:r>
              <a:rPr lang="en-US" dirty="0" smtClean="0"/>
              <a:t>1</a:t>
            </a:r>
            <a:endParaRPr lang="en-US" dirty="0"/>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Tree>
    <p:custDataLst>
      <p:tags r:id="rId1"/>
    </p:custDataLst>
    <p:extLst>
      <p:ext uri="{BB962C8B-B14F-4D97-AF65-F5344CB8AC3E}">
        <p14:creationId xmlns:p14="http://schemas.microsoft.com/office/powerpoint/2010/main" val="416039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custDataLst>
              <p:tags r:id="rId2"/>
            </p:custDataLst>
            <p:extLst>
              <p:ext uri="{D42A27DB-BD31-4B8C-83A1-F6EECF244321}">
                <p14:modId xmlns:p14="http://schemas.microsoft.com/office/powerpoint/2010/main" val="4164078337"/>
              </p:ext>
            </p:extLst>
          </p:nvPr>
        </p:nvGraphicFramePr>
        <p:xfrm>
          <a:off x="914455" y="1428798"/>
          <a:ext cx="7123282" cy="4057602"/>
        </p:xfrm>
        <a:graphic>
          <a:graphicData uri="http://schemas.openxmlformats.org/drawingml/2006/chart">
            <c:chart xmlns:c="http://schemas.openxmlformats.org/drawingml/2006/chart" xmlns:r="http://schemas.openxmlformats.org/officeDocument/2006/relationships" r:id="rId12"/>
          </a:graphicData>
        </a:graphic>
      </p:graphicFrame>
      <p:sp>
        <p:nvSpPr>
          <p:cNvPr id="2" name="Title 1"/>
          <p:cNvSpPr>
            <a:spLocks noGrp="1"/>
          </p:cNvSpPr>
          <p:nvPr>
            <p:ph type="title"/>
          </p:nvPr>
        </p:nvSpPr>
        <p:spPr/>
        <p:txBody>
          <a:bodyPr/>
          <a:lstStyle/>
          <a:p>
            <a:r>
              <a:rPr lang="en-US" dirty="0" smtClean="0"/>
              <a:t>Payments trends and the move to electronic are influencing Fintech investment</a:t>
            </a:r>
            <a:endParaRPr lang="en-US" dirty="0"/>
          </a:p>
        </p:txBody>
      </p:sp>
      <p:sp>
        <p:nvSpPr>
          <p:cNvPr id="7" name="TextBox 6"/>
          <p:cNvSpPr txBox="1"/>
          <p:nvPr/>
        </p:nvSpPr>
        <p:spPr>
          <a:xfrm>
            <a:off x="790575" y="1115853"/>
            <a:ext cx="369332" cy="3791469"/>
          </a:xfrm>
          <a:prstGeom prst="rect">
            <a:avLst/>
          </a:prstGeom>
          <a:noFill/>
        </p:spPr>
        <p:txBody>
          <a:bodyPr vert="vert270" wrap="square" rtlCol="0">
            <a:spAutoFit/>
          </a:bodyPr>
          <a:lstStyle/>
          <a:p>
            <a:r>
              <a:rPr lang="en-US" sz="1200" b="1" dirty="0" smtClean="0">
                <a:solidFill>
                  <a:schemeClr val="tx2"/>
                </a:solidFill>
                <a:latin typeface="+mj-lt"/>
              </a:rPr>
              <a:t>Number of transactions per year, in billions</a:t>
            </a:r>
            <a:endParaRPr lang="en-US" sz="1200" b="1" dirty="0">
              <a:solidFill>
                <a:schemeClr val="tx2"/>
              </a:solidFill>
              <a:latin typeface="+mj-lt"/>
            </a:endParaRPr>
          </a:p>
        </p:txBody>
      </p:sp>
      <p:sp>
        <p:nvSpPr>
          <p:cNvPr id="13" name="TextBox 12"/>
          <p:cNvSpPr txBox="1"/>
          <p:nvPr/>
        </p:nvSpPr>
        <p:spPr>
          <a:xfrm rot="21003002">
            <a:off x="2246293" y="4285018"/>
            <a:ext cx="1992968" cy="307777"/>
          </a:xfrm>
          <a:prstGeom prst="rect">
            <a:avLst/>
          </a:prstGeom>
          <a:noFill/>
        </p:spPr>
        <p:txBody>
          <a:bodyPr wrap="square" rtlCol="0">
            <a:spAutoFit/>
          </a:bodyPr>
          <a:lstStyle/>
          <a:p>
            <a:r>
              <a:rPr lang="en-US" sz="1400" b="1" dirty="0" smtClean="0">
                <a:solidFill>
                  <a:schemeClr val="tx2"/>
                </a:solidFill>
                <a:latin typeface="+mj-lt"/>
              </a:rPr>
              <a:t>$24.11 to $48.41 (trn)</a:t>
            </a:r>
            <a:endParaRPr lang="en-US" sz="1400" b="1" dirty="0">
              <a:solidFill>
                <a:schemeClr val="tx2"/>
              </a:solidFill>
              <a:latin typeface="+mj-lt"/>
            </a:endParaRPr>
          </a:p>
        </p:txBody>
      </p:sp>
      <p:sp>
        <p:nvSpPr>
          <p:cNvPr id="12" name="TextBox 11"/>
          <p:cNvSpPr txBox="1"/>
          <p:nvPr/>
        </p:nvSpPr>
        <p:spPr>
          <a:xfrm rot="719145">
            <a:off x="2431651" y="3666714"/>
            <a:ext cx="3362463" cy="307777"/>
          </a:xfrm>
          <a:prstGeom prst="rect">
            <a:avLst/>
          </a:prstGeom>
          <a:noFill/>
        </p:spPr>
        <p:txBody>
          <a:bodyPr wrap="square" rtlCol="0">
            <a:spAutoFit/>
          </a:bodyPr>
          <a:lstStyle/>
          <a:p>
            <a:r>
              <a:rPr lang="en-US" sz="1400" b="1" dirty="0" smtClean="0">
                <a:solidFill>
                  <a:schemeClr val="tx2"/>
                </a:solidFill>
                <a:latin typeface="+mj-lt"/>
              </a:rPr>
              <a:t>$41.15 to $26.03 (trn)</a:t>
            </a:r>
            <a:endParaRPr lang="en-US" sz="1400" b="1" dirty="0">
              <a:solidFill>
                <a:schemeClr val="tx2"/>
              </a:solidFill>
              <a:latin typeface="+mj-lt"/>
            </a:endParaRPr>
          </a:p>
        </p:txBody>
      </p:sp>
      <p:sp>
        <p:nvSpPr>
          <p:cNvPr id="9" name="TextBox 8"/>
          <p:cNvSpPr txBox="1"/>
          <p:nvPr/>
        </p:nvSpPr>
        <p:spPr>
          <a:xfrm rot="19892263">
            <a:off x="2011204" y="2655055"/>
            <a:ext cx="2572155" cy="307777"/>
          </a:xfrm>
          <a:prstGeom prst="rect">
            <a:avLst/>
          </a:prstGeom>
          <a:noFill/>
        </p:spPr>
        <p:txBody>
          <a:bodyPr wrap="square" rtlCol="0">
            <a:spAutoFit/>
          </a:bodyPr>
          <a:lstStyle/>
          <a:p>
            <a:pPr algn="ctr"/>
            <a:r>
              <a:rPr lang="en-US" sz="1400" b="1" dirty="0" smtClean="0">
                <a:solidFill>
                  <a:schemeClr val="tx2"/>
                </a:solidFill>
                <a:latin typeface="+mj-lt"/>
              </a:rPr>
              <a:t>$2.33 to $4.52 (trn)</a:t>
            </a:r>
            <a:endParaRPr lang="en-US" sz="1400" b="1" dirty="0">
              <a:solidFill>
                <a:schemeClr val="tx2"/>
              </a:solidFill>
              <a:latin typeface="+mj-lt"/>
            </a:endParaRPr>
          </a:p>
        </p:txBody>
      </p:sp>
      <p:sp>
        <p:nvSpPr>
          <p:cNvPr id="14" name="TextBox 13"/>
          <p:cNvSpPr txBox="1"/>
          <p:nvPr/>
        </p:nvSpPr>
        <p:spPr>
          <a:xfrm>
            <a:off x="914400" y="7038975"/>
            <a:ext cx="3886200" cy="523220"/>
          </a:xfrm>
          <a:prstGeom prst="rect">
            <a:avLst/>
          </a:prstGeom>
          <a:noFill/>
        </p:spPr>
        <p:txBody>
          <a:bodyPr wrap="square" rtlCol="0">
            <a:spAutoFit/>
          </a:bodyPr>
          <a:lstStyle/>
          <a:p>
            <a:r>
              <a:rPr lang="en-US" sz="700" baseline="30000" dirty="0" smtClean="0">
                <a:solidFill>
                  <a:schemeClr val="tx2"/>
                </a:solidFill>
              </a:rPr>
              <a:t>1</a:t>
            </a:r>
            <a:r>
              <a:rPr lang="en-US" sz="700" dirty="0" smtClean="0">
                <a:solidFill>
                  <a:schemeClr val="tx2"/>
                </a:solidFill>
              </a:rPr>
              <a:t>Source: 2013 Federal Reserve Payments Study</a:t>
            </a:r>
          </a:p>
          <a:p>
            <a:r>
              <a:rPr lang="en-US" sz="700" baseline="30000" dirty="0" smtClean="0">
                <a:solidFill>
                  <a:schemeClr val="tx2"/>
                </a:solidFill>
              </a:rPr>
              <a:t>2</a:t>
            </a:r>
            <a:r>
              <a:rPr lang="en-US" sz="700" dirty="0" smtClean="0">
                <a:solidFill>
                  <a:schemeClr val="tx2"/>
                </a:solidFill>
              </a:rPr>
              <a:t>Source: Federal </a:t>
            </a:r>
            <a:r>
              <a:rPr lang="en-US" sz="700" dirty="0">
                <a:solidFill>
                  <a:schemeClr val="tx2"/>
                </a:solidFill>
              </a:rPr>
              <a:t>Reserve Consumer and Mobile Financial Services 2016 </a:t>
            </a:r>
            <a:r>
              <a:rPr lang="en-US" sz="700" dirty="0" smtClean="0">
                <a:solidFill>
                  <a:schemeClr val="tx2"/>
                </a:solidFill>
              </a:rPr>
              <a:t>Report</a:t>
            </a:r>
            <a:endParaRPr lang="en-US" sz="700" dirty="0">
              <a:solidFill>
                <a:schemeClr val="tx2"/>
              </a:solidFill>
            </a:endParaRPr>
          </a:p>
          <a:p>
            <a:r>
              <a:rPr lang="en-US" sz="700" baseline="30000" dirty="0" smtClean="0">
                <a:solidFill>
                  <a:schemeClr val="tx2"/>
                </a:solidFill>
              </a:rPr>
              <a:t>3</a:t>
            </a:r>
            <a:r>
              <a:rPr lang="en-US" sz="700" dirty="0" smtClean="0">
                <a:solidFill>
                  <a:schemeClr val="tx2"/>
                </a:solidFill>
              </a:rPr>
              <a:t>Source</a:t>
            </a:r>
            <a:r>
              <a:rPr lang="en-US" sz="700" dirty="0">
                <a:solidFill>
                  <a:schemeClr val="tx2"/>
                </a:solidFill>
              </a:rPr>
              <a:t>: </a:t>
            </a:r>
            <a:r>
              <a:rPr lang="en-US" sz="700" dirty="0" smtClean="0">
                <a:solidFill>
                  <a:schemeClr val="tx2"/>
                </a:solidFill>
              </a:rPr>
              <a:t>PayPal 2015 10K</a:t>
            </a:r>
            <a:endParaRPr lang="en-US" sz="700" dirty="0">
              <a:solidFill>
                <a:schemeClr val="tx2"/>
              </a:solidFill>
            </a:endParaRPr>
          </a:p>
          <a:p>
            <a:endParaRPr lang="en-US" sz="700" dirty="0">
              <a:solidFill>
                <a:schemeClr val="tx2"/>
              </a:solidFill>
            </a:endParaRPr>
          </a:p>
        </p:txBody>
      </p:sp>
      <p:sp>
        <p:nvSpPr>
          <p:cNvPr id="27" name="Slide Number Placeholder 5"/>
          <p:cNvSpPr>
            <a:spLocks noGrp="1"/>
          </p:cNvSpPr>
          <p:nvPr>
            <p:ph type="sldNum" sz="quarter" idx="10"/>
          </p:nvPr>
        </p:nvSpPr>
        <p:spPr>
          <a:xfrm>
            <a:off x="5175504" y="7251192"/>
            <a:ext cx="155448" cy="155448"/>
          </a:xfrm>
        </p:spPr>
        <p:txBody>
          <a:bodyPr/>
          <a:lstStyle/>
          <a:p>
            <a:r>
              <a:rPr lang="en-US" dirty="0" smtClean="0"/>
              <a:t>2</a:t>
            </a:r>
            <a:endParaRPr lang="en-US" dirty="0"/>
          </a:p>
        </p:txBody>
      </p:sp>
      <p:grpSp>
        <p:nvGrpSpPr>
          <p:cNvPr id="23" name="Group 22"/>
          <p:cNvGrpSpPr/>
          <p:nvPr/>
        </p:nvGrpSpPr>
        <p:grpSpPr>
          <a:xfrm>
            <a:off x="3733800" y="6110262"/>
            <a:ext cx="612648" cy="612648"/>
            <a:chOff x="3935463" y="5770712"/>
            <a:chExt cx="789489" cy="789489"/>
          </a:xfrm>
        </p:grpSpPr>
        <p:sp>
          <p:nvSpPr>
            <p:cNvPr id="28" name="Oval 27"/>
            <p:cNvSpPr/>
            <p:nvPr/>
          </p:nvSpPr>
          <p:spPr bwMode="auto">
            <a:xfrm>
              <a:off x="3935463" y="5770712"/>
              <a:ext cx="789489" cy="789489"/>
            </a:xfrm>
            <a:prstGeom prst="ellipse">
              <a:avLst/>
            </a:prstGeom>
            <a:solidFill>
              <a:srgbClr val="7397BC"/>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29" name="Picture 9" descr="C:\Users\G001820\Desktop\icon library\monitor-with-shopping-cart-whit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38073" y="5917755"/>
              <a:ext cx="576072" cy="504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975241" y="6110262"/>
            <a:ext cx="612648" cy="612648"/>
            <a:chOff x="3935463" y="5770712"/>
            <a:chExt cx="789489" cy="789489"/>
          </a:xfrm>
        </p:grpSpPr>
        <p:sp>
          <p:nvSpPr>
            <p:cNvPr id="42" name="Oval 41"/>
            <p:cNvSpPr/>
            <p:nvPr/>
          </p:nvSpPr>
          <p:spPr bwMode="auto">
            <a:xfrm>
              <a:off x="3935463" y="5770712"/>
              <a:ext cx="789489" cy="789489"/>
            </a:xfrm>
            <a:prstGeom prst="ellipse">
              <a:avLst/>
            </a:prstGeom>
            <a:solidFill>
              <a:srgbClr val="7397BC"/>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43" name="Picture 9" descr="C:\Users\G001820\Desktop\icon library\hand-holding-smartphone-white.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10540" y="5796409"/>
              <a:ext cx="565785" cy="687995"/>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3"/>
          <p:cNvSpPr txBox="1">
            <a:spLocks noChangeArrowheads="1"/>
          </p:cNvSpPr>
          <p:nvPr>
            <p:custDataLst>
              <p:tags r:id="rId3"/>
            </p:custDataLst>
          </p:nvPr>
        </p:nvSpPr>
        <p:spPr bwMode="gray">
          <a:xfrm>
            <a:off x="1617075" y="5975172"/>
            <a:ext cx="1964325" cy="882828"/>
          </a:xfrm>
          <a:prstGeom prst="rect">
            <a:avLst/>
          </a:prstGeom>
          <a:noFill/>
          <a:ln w="9525">
            <a:noFill/>
            <a:miter lim="800000"/>
            <a:headEnd/>
            <a:tailEnd/>
          </a:ln>
          <a:effectLst/>
        </p:spPr>
        <p:txBody>
          <a:bodyPr vert="horz" wrap="square" lIns="91399" tIns="36560" rIns="36560" bIns="36560" numCol="1" anchor="ctr" anchorCtr="0" compatLnSpc="1">
            <a:prstTxWarp prst="textNoShape">
              <a:avLst/>
            </a:prstTxWarp>
          </a:bodyPr>
          <a:lstStyle/>
          <a:p>
            <a:pPr marL="1587" lvl="1" defTabSz="1018721">
              <a:lnSpc>
                <a:spcPts val="1600"/>
              </a:lnSpc>
              <a:spcBef>
                <a:spcPts val="600"/>
              </a:spcBef>
              <a:buClr>
                <a:srgbClr val="7397BC"/>
              </a:buClr>
              <a:buSzPct val="92000"/>
              <a:defRPr/>
            </a:pPr>
            <a:r>
              <a:rPr lang="en-US" sz="1200" dirty="0" smtClean="0">
                <a:solidFill>
                  <a:schemeClr val="tx2"/>
                </a:solidFill>
              </a:rPr>
              <a:t>US Consumers making mobile payments doubled from 2011 to 2015,</a:t>
            </a:r>
            <a:r>
              <a:rPr lang="en-US" sz="1200" baseline="30000" dirty="0" smtClean="0">
                <a:solidFill>
                  <a:schemeClr val="tx2"/>
                </a:solidFill>
              </a:rPr>
              <a:t>2 </a:t>
            </a:r>
            <a:r>
              <a:rPr lang="en-US" sz="1200" dirty="0" smtClean="0">
                <a:solidFill>
                  <a:schemeClr val="tx2"/>
                </a:solidFill>
              </a:rPr>
              <a:t>going from 12% to 24%</a:t>
            </a:r>
            <a:endParaRPr lang="en-US" sz="1200" baseline="30000" dirty="0">
              <a:solidFill>
                <a:schemeClr val="tx2"/>
              </a:solidFill>
            </a:endParaRPr>
          </a:p>
        </p:txBody>
      </p:sp>
      <p:sp>
        <p:nvSpPr>
          <p:cNvPr id="46" name="TextBox 45"/>
          <p:cNvSpPr txBox="1"/>
          <p:nvPr>
            <p:custDataLst>
              <p:tags r:id="rId4"/>
            </p:custDataLst>
          </p:nvPr>
        </p:nvSpPr>
        <p:spPr bwMode="gray">
          <a:xfrm>
            <a:off x="914400" y="1330154"/>
            <a:ext cx="8534400" cy="243143"/>
          </a:xfrm>
          <a:prstGeom prst="rect">
            <a:avLst/>
          </a:prstGeom>
          <a:noFill/>
          <a:ln w="6350">
            <a:noFill/>
            <a:miter lim="800000"/>
            <a:headEnd/>
            <a:tailEnd/>
          </a:ln>
          <a:effectLst>
            <a:outerShdw dist="64008" dir="5400000" algn="ctr" rotWithShape="0">
              <a:srgbClr val="FFFFFF"/>
            </a:outerShdw>
          </a:effectLst>
        </p:spPr>
        <p:txBody>
          <a:bodyPr wrap="square" lIns="91222" tIns="40639" rIns="10165" bIns="40639" anchor="ctr">
            <a:noAutofit/>
          </a:bodyPr>
          <a:lstStyle>
            <a:defPPr>
              <a:defRPr lang="en-US"/>
            </a:defPPr>
            <a:lvl1pPr defTabSz="1016800">
              <a:defRPr b="1">
                <a:solidFill>
                  <a:srgbClr val="FFFFFF"/>
                </a:solidFill>
                <a:latin typeface="+mj-lt"/>
              </a:defRPr>
            </a:lvl1pPr>
          </a:lstStyle>
          <a:p>
            <a:r>
              <a:rPr lang="en-US" sz="1600" dirty="0" smtClean="0">
                <a:solidFill>
                  <a:schemeClr val="tx2"/>
                </a:solidFill>
              </a:rPr>
              <a:t>Change in payment type</a:t>
            </a:r>
            <a:r>
              <a:rPr lang="en-US" sz="1600" baseline="30000" dirty="0" smtClean="0">
                <a:solidFill>
                  <a:schemeClr val="tx2"/>
                </a:solidFill>
              </a:rPr>
              <a:t>1</a:t>
            </a:r>
            <a:endParaRPr lang="en-US" sz="1600" baseline="30000" dirty="0">
              <a:solidFill>
                <a:schemeClr val="tx2"/>
              </a:solidFill>
            </a:endParaRPr>
          </a:p>
        </p:txBody>
      </p:sp>
      <p:sp>
        <p:nvSpPr>
          <p:cNvPr id="50" name="Rectangle 49"/>
          <p:cNvSpPr/>
          <p:nvPr/>
        </p:nvSpPr>
        <p:spPr>
          <a:xfrm>
            <a:off x="6629400" y="2029862"/>
            <a:ext cx="2798939" cy="566309"/>
          </a:xfrm>
          <a:prstGeom prst="rect">
            <a:avLst/>
          </a:prstGeom>
        </p:spPr>
        <p:txBody>
          <a:bodyPr wrap="square" anchor="ctr">
            <a:spAutoFit/>
          </a:bodyPr>
          <a:lstStyle/>
          <a:p>
            <a:pPr marL="1588" lvl="1" defTabSz="1019056">
              <a:lnSpc>
                <a:spcPct val="110000"/>
              </a:lnSpc>
              <a:spcBef>
                <a:spcPts val="800"/>
              </a:spcBef>
              <a:buClr>
                <a:srgbClr val="7397BC"/>
              </a:buClr>
              <a:buSzPct val="92000"/>
              <a:defRPr/>
            </a:pPr>
            <a:r>
              <a:rPr lang="en-US" sz="1400" b="1" dirty="0" smtClean="0">
                <a:solidFill>
                  <a:schemeClr val="accent2"/>
                </a:solidFill>
              </a:rPr>
              <a:t>9.65%</a:t>
            </a:r>
            <a:r>
              <a:rPr lang="en-US" sz="1400" dirty="0" smtClean="0">
                <a:solidFill>
                  <a:schemeClr val="accent2"/>
                </a:solidFill>
              </a:rPr>
              <a:t> </a:t>
            </a:r>
            <a:r>
              <a:rPr lang="en-US" sz="1400" dirty="0" smtClean="0">
                <a:solidFill>
                  <a:schemeClr val="tx2"/>
                </a:solidFill>
              </a:rPr>
              <a:t>annual growth rate in number of </a:t>
            </a:r>
            <a:r>
              <a:rPr lang="en-US" sz="1400" dirty="0">
                <a:solidFill>
                  <a:schemeClr val="tx2"/>
                </a:solidFill>
              </a:rPr>
              <a:t>ACH </a:t>
            </a:r>
            <a:r>
              <a:rPr lang="en-US" sz="1400" dirty="0" smtClean="0">
                <a:solidFill>
                  <a:schemeClr val="tx2"/>
                </a:solidFill>
              </a:rPr>
              <a:t>transactions</a:t>
            </a:r>
            <a:endParaRPr lang="en-US" sz="1400" dirty="0">
              <a:solidFill>
                <a:schemeClr val="tx2"/>
              </a:solidFill>
            </a:endParaRPr>
          </a:p>
        </p:txBody>
      </p:sp>
      <p:grpSp>
        <p:nvGrpSpPr>
          <p:cNvPr id="51" name="Group 50"/>
          <p:cNvGrpSpPr/>
          <p:nvPr/>
        </p:nvGrpSpPr>
        <p:grpSpPr>
          <a:xfrm>
            <a:off x="5940960" y="2007100"/>
            <a:ext cx="611833" cy="611833"/>
            <a:chOff x="3935463" y="2735412"/>
            <a:chExt cx="789489" cy="789489"/>
          </a:xfrm>
        </p:grpSpPr>
        <p:sp>
          <p:nvSpPr>
            <p:cNvPr id="52" name="Oval 51"/>
            <p:cNvSpPr/>
            <p:nvPr/>
          </p:nvSpPr>
          <p:spPr bwMode="auto">
            <a:xfrm>
              <a:off x="3935463" y="2735412"/>
              <a:ext cx="789489" cy="789489"/>
            </a:xfrm>
            <a:prstGeom prst="ellipse">
              <a:avLst/>
            </a:prstGeom>
            <a:solidFill>
              <a:srgbClr val="7397BC"/>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53" name="Picture 5" descr="C:\Users\G001820\Desktop\icon library\ach2-white-smaller.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84701" y="2911381"/>
              <a:ext cx="670560" cy="435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5940552" y="2958260"/>
            <a:ext cx="612648" cy="612648"/>
            <a:chOff x="3935463" y="1217762"/>
            <a:chExt cx="789489" cy="789489"/>
          </a:xfrm>
        </p:grpSpPr>
        <p:sp>
          <p:nvSpPr>
            <p:cNvPr id="55" name="Oval 54"/>
            <p:cNvSpPr/>
            <p:nvPr/>
          </p:nvSpPr>
          <p:spPr bwMode="auto">
            <a:xfrm>
              <a:off x="3935463" y="1217762"/>
              <a:ext cx="789489" cy="789489"/>
            </a:xfrm>
            <a:prstGeom prst="ellipse">
              <a:avLst/>
            </a:prstGeom>
            <a:solidFill>
              <a:srgbClr val="7397BC"/>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56" name="Picture 4" descr="C:\Users\G001820\Desktop\icon library\card-white.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83567" y="1374882"/>
              <a:ext cx="672998" cy="4864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5940552" y="3883152"/>
            <a:ext cx="612648" cy="612648"/>
            <a:chOff x="3935499" y="4253062"/>
            <a:chExt cx="789489" cy="789489"/>
          </a:xfrm>
        </p:grpSpPr>
        <p:sp>
          <p:nvSpPr>
            <p:cNvPr id="58" name="Oval 57"/>
            <p:cNvSpPr/>
            <p:nvPr/>
          </p:nvSpPr>
          <p:spPr bwMode="auto">
            <a:xfrm>
              <a:off x="3935499" y="4253062"/>
              <a:ext cx="789489" cy="789489"/>
            </a:xfrm>
            <a:prstGeom prst="ellipse">
              <a:avLst/>
            </a:prstGeom>
            <a:solidFill>
              <a:srgbClr val="7397BC"/>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59" name="Picture 7" descr="C:\Users\G001820\Desktop\icon library\check-multiple-white.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81486" y="4392179"/>
              <a:ext cx="628650" cy="472745"/>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Rectangle 59"/>
          <p:cNvSpPr/>
          <p:nvPr/>
        </p:nvSpPr>
        <p:spPr>
          <a:xfrm>
            <a:off x="6629400" y="2981430"/>
            <a:ext cx="2798939" cy="566309"/>
          </a:xfrm>
          <a:prstGeom prst="rect">
            <a:avLst/>
          </a:prstGeom>
        </p:spPr>
        <p:txBody>
          <a:bodyPr wrap="square" anchor="ctr">
            <a:spAutoFit/>
          </a:bodyPr>
          <a:lstStyle/>
          <a:p>
            <a:pPr marL="1588" lvl="1" defTabSz="1019056">
              <a:lnSpc>
                <a:spcPct val="110000"/>
              </a:lnSpc>
              <a:spcBef>
                <a:spcPts val="800"/>
              </a:spcBef>
              <a:buClr>
                <a:srgbClr val="7397BC"/>
              </a:buClr>
              <a:buSzPct val="92000"/>
              <a:defRPr/>
            </a:pPr>
            <a:r>
              <a:rPr lang="en-US" sz="1400" b="1" dirty="0" smtClean="0">
                <a:solidFill>
                  <a:schemeClr val="accent2"/>
                </a:solidFill>
              </a:rPr>
              <a:t>8.80%</a:t>
            </a:r>
            <a:r>
              <a:rPr lang="en-US" sz="1400" dirty="0" smtClean="0">
                <a:solidFill>
                  <a:schemeClr val="accent2"/>
                </a:solidFill>
              </a:rPr>
              <a:t> </a:t>
            </a:r>
            <a:r>
              <a:rPr lang="en-US" sz="1400" dirty="0" smtClean="0">
                <a:solidFill>
                  <a:schemeClr val="tx2"/>
                </a:solidFill>
              </a:rPr>
              <a:t>annual growth rate in number of card transactions</a:t>
            </a:r>
            <a:endParaRPr lang="en-US" sz="1400" dirty="0">
              <a:solidFill>
                <a:schemeClr val="tx2"/>
              </a:solidFill>
            </a:endParaRPr>
          </a:p>
        </p:txBody>
      </p:sp>
      <p:sp>
        <p:nvSpPr>
          <p:cNvPr id="61" name="Rectangle 60"/>
          <p:cNvSpPr/>
          <p:nvPr/>
        </p:nvSpPr>
        <p:spPr>
          <a:xfrm>
            <a:off x="6629400" y="3906322"/>
            <a:ext cx="2798939" cy="566309"/>
          </a:xfrm>
          <a:prstGeom prst="rect">
            <a:avLst/>
          </a:prstGeom>
        </p:spPr>
        <p:txBody>
          <a:bodyPr wrap="square" anchor="ctr">
            <a:spAutoFit/>
          </a:bodyPr>
          <a:lstStyle/>
          <a:p>
            <a:pPr marL="1588" lvl="1" defTabSz="1019056">
              <a:lnSpc>
                <a:spcPct val="110000"/>
              </a:lnSpc>
              <a:spcBef>
                <a:spcPts val="800"/>
              </a:spcBef>
              <a:buClr>
                <a:srgbClr val="7397BC"/>
              </a:buClr>
              <a:buSzPct val="92000"/>
              <a:defRPr/>
            </a:pPr>
            <a:r>
              <a:rPr lang="en-US" sz="1400" b="1" dirty="0" smtClean="0">
                <a:solidFill>
                  <a:srgbClr val="C00000"/>
                </a:solidFill>
              </a:rPr>
              <a:t>-6.87%</a:t>
            </a:r>
            <a:r>
              <a:rPr lang="en-US" sz="1400" dirty="0" smtClean="0">
                <a:solidFill>
                  <a:srgbClr val="C00000"/>
                </a:solidFill>
              </a:rPr>
              <a:t> </a:t>
            </a:r>
            <a:r>
              <a:rPr lang="en-US" sz="1400" dirty="0" smtClean="0">
                <a:solidFill>
                  <a:schemeClr val="tx2"/>
                </a:solidFill>
              </a:rPr>
              <a:t>annual decline rate in number of check transactions</a:t>
            </a:r>
            <a:endParaRPr lang="en-US" sz="1400" dirty="0">
              <a:solidFill>
                <a:schemeClr val="tx2"/>
              </a:solidFill>
            </a:endParaRPr>
          </a:p>
        </p:txBody>
      </p:sp>
      <p:sp>
        <p:nvSpPr>
          <p:cNvPr id="63" name="Text Box 3"/>
          <p:cNvSpPr txBox="1">
            <a:spLocks noChangeArrowheads="1"/>
          </p:cNvSpPr>
          <p:nvPr>
            <p:custDataLst>
              <p:tags r:id="rId5"/>
            </p:custDataLst>
          </p:nvPr>
        </p:nvSpPr>
        <p:spPr bwMode="gray">
          <a:xfrm>
            <a:off x="990600" y="5608868"/>
            <a:ext cx="2409974" cy="258532"/>
          </a:xfrm>
          <a:prstGeom prst="rect">
            <a:avLst/>
          </a:prstGeom>
          <a:noFill/>
          <a:ln w="9525" cmpd="sng">
            <a:noFill/>
            <a:prstDash val="solid"/>
          </a:ln>
          <a:effectLst>
            <a:outerShdw dist="64008" dir="5400000" rotWithShape="0">
              <a:schemeClr val="bg1"/>
            </a:outerShdw>
          </a:effectLst>
        </p:spPr>
        <p:txBody>
          <a:bodyPr vert="horz" wrap="square" lIns="45720" tIns="36576" rIns="91440" bIns="36576" rtlCol="0" anchor="t">
            <a:spAutoFit/>
          </a:bodyPr>
          <a:lstStyle>
            <a:defPPr>
              <a:defRPr lang="en-US"/>
            </a:defPPr>
            <a:lvl1pPr>
              <a:defRPr b="1">
                <a:solidFill>
                  <a:srgbClr val="FFFFFF"/>
                </a:solidFill>
                <a:latin typeface="Arial"/>
              </a:defRPr>
            </a:lvl1pPr>
          </a:lstStyle>
          <a:p>
            <a:r>
              <a:rPr lang="en-US" sz="1200" dirty="0" smtClean="0">
                <a:solidFill>
                  <a:schemeClr val="tx2"/>
                </a:solidFill>
              </a:rPr>
              <a:t>Continued shift to mobile</a:t>
            </a:r>
            <a:endParaRPr lang="en-US" sz="1200" dirty="0">
              <a:solidFill>
                <a:schemeClr val="tx2"/>
              </a:solidFill>
            </a:endParaRPr>
          </a:p>
        </p:txBody>
      </p:sp>
      <p:sp>
        <p:nvSpPr>
          <p:cNvPr id="64" name="Text Box 3"/>
          <p:cNvSpPr txBox="1">
            <a:spLocks noChangeArrowheads="1"/>
          </p:cNvSpPr>
          <p:nvPr>
            <p:custDataLst>
              <p:tags r:id="rId6"/>
            </p:custDataLst>
          </p:nvPr>
        </p:nvSpPr>
        <p:spPr bwMode="gray">
          <a:xfrm>
            <a:off x="3581400" y="5608868"/>
            <a:ext cx="3048000" cy="258532"/>
          </a:xfrm>
          <a:prstGeom prst="rect">
            <a:avLst/>
          </a:prstGeom>
          <a:noFill/>
          <a:ln w="9525" cmpd="sng">
            <a:noFill/>
            <a:prstDash val="solid"/>
          </a:ln>
          <a:effectLst>
            <a:outerShdw dist="64008" dir="5400000" rotWithShape="0">
              <a:schemeClr val="bg1"/>
            </a:outerShdw>
          </a:effectLst>
        </p:spPr>
        <p:txBody>
          <a:bodyPr vert="horz" wrap="square" lIns="45720" tIns="36576" rIns="91440" bIns="36576" rtlCol="0" anchor="t">
            <a:spAutoFit/>
          </a:bodyPr>
          <a:lstStyle>
            <a:defPPr>
              <a:defRPr lang="en-US"/>
            </a:defPPr>
            <a:lvl1pPr>
              <a:defRPr b="1">
                <a:solidFill>
                  <a:srgbClr val="FFFFFF"/>
                </a:solidFill>
                <a:latin typeface="Arial"/>
              </a:defRPr>
            </a:lvl1pPr>
          </a:lstStyle>
          <a:p>
            <a:r>
              <a:rPr lang="en-US" sz="1200" dirty="0" smtClean="0">
                <a:solidFill>
                  <a:schemeClr val="tx2"/>
                </a:solidFill>
              </a:rPr>
              <a:t>Alternative forms of payments increase</a:t>
            </a:r>
            <a:endParaRPr lang="en-US" sz="1200" dirty="0">
              <a:solidFill>
                <a:schemeClr val="tx2"/>
              </a:solidFill>
            </a:endParaRPr>
          </a:p>
        </p:txBody>
      </p:sp>
      <p:sp>
        <p:nvSpPr>
          <p:cNvPr id="65" name="Rectangle 3"/>
          <p:cNvSpPr txBox="1">
            <a:spLocks noChangeArrowheads="1"/>
          </p:cNvSpPr>
          <p:nvPr>
            <p:custDataLst>
              <p:tags r:id="rId7"/>
            </p:custDataLst>
          </p:nvPr>
        </p:nvSpPr>
        <p:spPr bwMode="gray">
          <a:xfrm>
            <a:off x="4390000" y="5867400"/>
            <a:ext cx="2315599" cy="1213449"/>
          </a:xfrm>
          <a:prstGeom prst="rect">
            <a:avLst/>
          </a:prstGeom>
          <a:noFill/>
          <a:ln w="9525">
            <a:noFill/>
            <a:miter lim="800000"/>
            <a:headEnd/>
            <a:tailEnd/>
          </a:ln>
          <a:effectLst/>
        </p:spPr>
        <p:txBody>
          <a:bodyPr vert="horz" wrap="square" lIns="91399" tIns="36560" rIns="36560" bIns="36560" numCol="1" anchor="ctr" anchorCtr="0" compatLnSpc="1">
            <a:prstTxWarp prst="textNoShape">
              <a:avLst/>
            </a:prstTxWarp>
          </a:bodyPr>
          <a:lstStyle/>
          <a:p>
            <a:pPr marL="1587" lvl="1" defTabSz="1018721">
              <a:lnSpc>
                <a:spcPts val="1600"/>
              </a:lnSpc>
              <a:spcBef>
                <a:spcPts val="600"/>
              </a:spcBef>
              <a:buClr>
                <a:srgbClr val="7397BC"/>
              </a:buClr>
              <a:buSzPct val="92000"/>
              <a:defRPr/>
            </a:pPr>
            <a:r>
              <a:rPr lang="en-US" sz="1200" dirty="0" smtClean="0">
                <a:solidFill>
                  <a:schemeClr val="tx2"/>
                </a:solidFill>
              </a:rPr>
              <a:t>The number of payment transactions in PayPal accounts increased 23% annually from 2013 to 2015</a:t>
            </a:r>
            <a:r>
              <a:rPr lang="en-US" sz="1200" baseline="30000" dirty="0" smtClean="0">
                <a:solidFill>
                  <a:schemeClr val="tx2"/>
                </a:solidFill>
              </a:rPr>
              <a:t>3</a:t>
            </a:r>
          </a:p>
        </p:txBody>
      </p:sp>
      <p:sp>
        <p:nvSpPr>
          <p:cNvPr id="34" name="Text Box 3"/>
          <p:cNvSpPr txBox="1">
            <a:spLocks noChangeArrowheads="1"/>
          </p:cNvSpPr>
          <p:nvPr>
            <p:custDataLst>
              <p:tags r:id="rId8"/>
            </p:custDataLst>
          </p:nvPr>
        </p:nvSpPr>
        <p:spPr bwMode="gray">
          <a:xfrm>
            <a:off x="6858000" y="5608868"/>
            <a:ext cx="2534503" cy="258532"/>
          </a:xfrm>
          <a:prstGeom prst="rect">
            <a:avLst/>
          </a:prstGeom>
          <a:noFill/>
          <a:ln w="9525" cmpd="sng">
            <a:noFill/>
            <a:prstDash val="solid"/>
          </a:ln>
          <a:effectLst>
            <a:outerShdw dist="64008" dir="5400000" rotWithShape="0">
              <a:schemeClr val="bg1"/>
            </a:outerShdw>
          </a:effectLst>
        </p:spPr>
        <p:txBody>
          <a:bodyPr vert="horz" wrap="square" lIns="45720" tIns="36576" rIns="91440" bIns="36576" rtlCol="0" anchor="t">
            <a:spAutoFit/>
          </a:bodyPr>
          <a:lstStyle>
            <a:defPPr>
              <a:defRPr lang="en-US"/>
            </a:defPPr>
            <a:lvl1pPr>
              <a:defRPr b="1">
                <a:solidFill>
                  <a:srgbClr val="FFFFFF"/>
                </a:solidFill>
                <a:latin typeface="Arial"/>
              </a:defRPr>
            </a:lvl1pPr>
          </a:lstStyle>
          <a:p>
            <a:r>
              <a:rPr lang="en-US" sz="1200" dirty="0" smtClean="0">
                <a:solidFill>
                  <a:schemeClr val="tx2"/>
                </a:solidFill>
              </a:rPr>
              <a:t>Bill payments</a:t>
            </a:r>
            <a:endParaRPr lang="en-US" sz="1200" dirty="0">
              <a:solidFill>
                <a:schemeClr val="tx2"/>
              </a:solidFill>
            </a:endParaRPr>
          </a:p>
        </p:txBody>
      </p:sp>
      <p:sp>
        <p:nvSpPr>
          <p:cNvPr id="35" name="Rectangle 3"/>
          <p:cNvSpPr txBox="1">
            <a:spLocks noChangeArrowheads="1"/>
          </p:cNvSpPr>
          <p:nvPr>
            <p:custDataLst>
              <p:tags r:id="rId9"/>
            </p:custDataLst>
          </p:nvPr>
        </p:nvSpPr>
        <p:spPr bwMode="gray">
          <a:xfrm>
            <a:off x="7498700" y="6075455"/>
            <a:ext cx="2178700" cy="658900"/>
          </a:xfrm>
          <a:prstGeom prst="rect">
            <a:avLst/>
          </a:prstGeom>
          <a:noFill/>
          <a:ln w="9525">
            <a:noFill/>
            <a:miter lim="800000"/>
            <a:headEnd/>
            <a:tailEnd/>
          </a:ln>
          <a:effectLst/>
        </p:spPr>
        <p:txBody>
          <a:bodyPr vert="horz" wrap="square" lIns="91399" tIns="36560" rIns="36560" bIns="36560" numCol="1" anchor="ctr" anchorCtr="0" compatLnSpc="1">
            <a:prstTxWarp prst="textNoShape">
              <a:avLst/>
            </a:prstTxWarp>
          </a:bodyPr>
          <a:lstStyle/>
          <a:p>
            <a:pPr marL="1587" lvl="1" defTabSz="1018721">
              <a:lnSpc>
                <a:spcPts val="1600"/>
              </a:lnSpc>
              <a:spcBef>
                <a:spcPts val="600"/>
              </a:spcBef>
              <a:buClr>
                <a:srgbClr val="7397BC"/>
              </a:buClr>
              <a:buSzPct val="92000"/>
              <a:defRPr/>
            </a:pPr>
            <a:r>
              <a:rPr lang="en-US" sz="1200" dirty="0" smtClean="0">
                <a:solidFill>
                  <a:schemeClr val="tx2"/>
                </a:solidFill>
              </a:rPr>
              <a:t>Bill payments are changing form and impacting the customer experience </a:t>
            </a:r>
          </a:p>
        </p:txBody>
      </p:sp>
      <p:grpSp>
        <p:nvGrpSpPr>
          <p:cNvPr id="36" name="Group 35"/>
          <p:cNvGrpSpPr/>
          <p:nvPr/>
        </p:nvGrpSpPr>
        <p:grpSpPr>
          <a:xfrm>
            <a:off x="6854952" y="6110262"/>
            <a:ext cx="612648" cy="612648"/>
            <a:chOff x="3935463" y="2735412"/>
            <a:chExt cx="789489" cy="789489"/>
          </a:xfrm>
        </p:grpSpPr>
        <p:sp>
          <p:nvSpPr>
            <p:cNvPr id="37" name="Oval 36"/>
            <p:cNvSpPr/>
            <p:nvPr/>
          </p:nvSpPr>
          <p:spPr bwMode="auto">
            <a:xfrm>
              <a:off x="3935463" y="2735412"/>
              <a:ext cx="789489" cy="789489"/>
            </a:xfrm>
            <a:prstGeom prst="ellipse">
              <a:avLst/>
            </a:prstGeom>
            <a:solidFill>
              <a:srgbClr val="7397BC"/>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38" name="Picture 5" descr="C:\Users\G001820\Desktop\icon library\building-white.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68233" y="2830158"/>
              <a:ext cx="548640" cy="54041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Tree>
    <p:custDataLst>
      <p:tags r:id="rId1"/>
    </p:custDataLst>
    <p:extLst>
      <p:ext uri="{BB962C8B-B14F-4D97-AF65-F5344CB8AC3E}">
        <p14:creationId xmlns:p14="http://schemas.microsoft.com/office/powerpoint/2010/main" val="402615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bwMode="auto">
          <a:xfrm>
            <a:off x="4143560" y="6462743"/>
            <a:ext cx="809440" cy="0"/>
          </a:xfrm>
          <a:prstGeom prst="straightConnector1">
            <a:avLst/>
          </a:prstGeom>
          <a:noFill/>
          <a:ln w="38100" cap="flat" cmpd="sng" algn="ctr">
            <a:solidFill>
              <a:srgbClr val="808080"/>
            </a:solidFill>
            <a:prstDash val="solid"/>
            <a:round/>
            <a:headEnd type="none" w="med" len="med"/>
            <a:tailEnd type="triangle"/>
          </a:ln>
          <a:effectLst/>
        </p:spPr>
      </p:cxnSp>
      <p:cxnSp>
        <p:nvCxnSpPr>
          <p:cNvPr id="27" name="Straight Arrow Connector 26"/>
          <p:cNvCxnSpPr/>
          <p:nvPr/>
        </p:nvCxnSpPr>
        <p:spPr bwMode="auto">
          <a:xfrm>
            <a:off x="4143560" y="5651664"/>
            <a:ext cx="809440" cy="0"/>
          </a:xfrm>
          <a:prstGeom prst="straightConnector1">
            <a:avLst/>
          </a:prstGeom>
          <a:noFill/>
          <a:ln w="38100" cap="flat" cmpd="sng" algn="ctr">
            <a:solidFill>
              <a:srgbClr val="808080"/>
            </a:solidFill>
            <a:prstDash val="solid"/>
            <a:round/>
            <a:headEnd type="none" w="med" len="med"/>
            <a:tailEnd type="triangle"/>
          </a:ln>
          <a:effectLst/>
        </p:spPr>
      </p:cxnSp>
      <p:graphicFrame>
        <p:nvGraphicFramePr>
          <p:cNvPr id="29" name="Chart 28"/>
          <p:cNvGraphicFramePr/>
          <p:nvPr>
            <p:custDataLst>
              <p:tags r:id="rId2"/>
            </p:custDataLst>
            <p:extLst>
              <p:ext uri="{D42A27DB-BD31-4B8C-83A1-F6EECF244321}">
                <p14:modId xmlns:p14="http://schemas.microsoft.com/office/powerpoint/2010/main" val="797535996"/>
              </p:ext>
            </p:extLst>
          </p:nvPr>
        </p:nvGraphicFramePr>
        <p:xfrm>
          <a:off x="838201" y="1981200"/>
          <a:ext cx="4800600" cy="2819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Chart 2"/>
          <p:cNvGraphicFramePr/>
          <p:nvPr>
            <p:custDataLst>
              <p:tags r:id="rId3"/>
            </p:custDataLst>
            <p:extLst>
              <p:ext uri="{D42A27DB-BD31-4B8C-83A1-F6EECF244321}">
                <p14:modId xmlns:p14="http://schemas.microsoft.com/office/powerpoint/2010/main" val="2219097219"/>
              </p:ext>
            </p:extLst>
          </p:nvPr>
        </p:nvGraphicFramePr>
        <p:xfrm>
          <a:off x="838200" y="1631488"/>
          <a:ext cx="4800600" cy="2559511"/>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757237" y="528638"/>
            <a:ext cx="8843963" cy="612775"/>
          </a:xfrm>
        </p:spPr>
        <p:txBody>
          <a:bodyPr/>
          <a:lstStyle/>
          <a:p>
            <a:r>
              <a:rPr lang="en-US" dirty="0" smtClean="0"/>
              <a:t>The Fintech ecosystem has been rapidly expanding over the past 2 years</a:t>
            </a:r>
            <a:endParaRPr lang="en-US" dirty="0"/>
          </a:p>
        </p:txBody>
      </p:sp>
      <p:sp>
        <p:nvSpPr>
          <p:cNvPr id="30" name="Text Box 3"/>
          <p:cNvSpPr txBox="1">
            <a:spLocks noChangeArrowheads="1"/>
          </p:cNvSpPr>
          <p:nvPr>
            <p:custDataLst>
              <p:tags r:id="rId4"/>
            </p:custDataLst>
          </p:nvPr>
        </p:nvSpPr>
        <p:spPr bwMode="gray">
          <a:xfrm>
            <a:off x="1013799" y="1307547"/>
            <a:ext cx="4686609" cy="320088"/>
          </a:xfrm>
          <a:prstGeom prst="rect">
            <a:avLst/>
          </a:prstGeom>
          <a:noFill/>
          <a:ln w="9525" cmpd="sng">
            <a:noFill/>
            <a:prstDash val="solid"/>
          </a:ln>
          <a:effectLst>
            <a:outerShdw dist="64008" dir="5400000" rotWithShape="0">
              <a:schemeClr val="bg1"/>
            </a:outerShdw>
          </a:effectLst>
        </p:spPr>
        <p:txBody>
          <a:bodyPr vert="horz" wrap="square" lIns="45720" tIns="36576" rIns="91440" bIns="36576" rtlCol="0" anchor="b">
            <a:spAutoFit/>
          </a:bodyPr>
          <a:lstStyle>
            <a:defPPr>
              <a:defRPr lang="en-US"/>
            </a:defPPr>
            <a:lvl1pPr>
              <a:defRPr b="1">
                <a:solidFill>
                  <a:srgbClr val="FFFFFF"/>
                </a:solidFill>
                <a:latin typeface="Arial"/>
              </a:defRPr>
            </a:lvl1pPr>
          </a:lstStyle>
          <a:p>
            <a:pPr algn="ctr"/>
            <a:r>
              <a:rPr lang="en-US" sz="1600" dirty="0" smtClean="0">
                <a:solidFill>
                  <a:schemeClr val="tx2"/>
                </a:solidFill>
              </a:rPr>
              <a:t>Global </a:t>
            </a:r>
            <a:r>
              <a:rPr lang="en-US" sz="1600" dirty="0">
                <a:solidFill>
                  <a:schemeClr val="tx2"/>
                </a:solidFill>
              </a:rPr>
              <a:t>FinTech Investment in the Past </a:t>
            </a:r>
            <a:r>
              <a:rPr lang="en-US" sz="1600" dirty="0" smtClean="0">
                <a:solidFill>
                  <a:schemeClr val="tx2"/>
                </a:solidFill>
              </a:rPr>
              <a:t>5 Years</a:t>
            </a:r>
            <a:r>
              <a:rPr lang="en-US" sz="1600" baseline="30000" dirty="0" smtClean="0">
                <a:solidFill>
                  <a:schemeClr val="tx2"/>
                </a:solidFill>
              </a:rPr>
              <a:t>1</a:t>
            </a:r>
            <a:endParaRPr lang="en-US" sz="1600" baseline="30000" dirty="0">
              <a:solidFill>
                <a:schemeClr val="tx2"/>
              </a:solidFill>
            </a:endParaRPr>
          </a:p>
        </p:txBody>
      </p:sp>
      <p:sp>
        <p:nvSpPr>
          <p:cNvPr id="31" name="TextBox 30"/>
          <p:cNvSpPr txBox="1"/>
          <p:nvPr/>
        </p:nvSpPr>
        <p:spPr>
          <a:xfrm>
            <a:off x="777241" y="4675694"/>
            <a:ext cx="4023359" cy="197092"/>
          </a:xfrm>
          <a:prstGeom prst="rect">
            <a:avLst/>
          </a:prstGeom>
          <a:noFill/>
        </p:spPr>
        <p:txBody>
          <a:bodyPr wrap="square" lIns="73266" tIns="36633" rIns="73266" bIns="36633" rtlCol="0">
            <a:spAutoFit/>
          </a:bodyPr>
          <a:lstStyle/>
          <a:p>
            <a:r>
              <a:rPr lang="en-US" sz="800" baseline="30000" dirty="0" smtClean="0">
                <a:solidFill>
                  <a:schemeClr val="tx2"/>
                </a:solidFill>
              </a:rPr>
              <a:t>1</a:t>
            </a:r>
            <a:r>
              <a:rPr lang="en-US" sz="800" dirty="0" smtClean="0">
                <a:solidFill>
                  <a:schemeClr val="tx2"/>
                </a:solidFill>
              </a:rPr>
              <a:t>Source: Accenture, Fintech and the Evolving Landscape</a:t>
            </a:r>
          </a:p>
        </p:txBody>
      </p:sp>
      <p:sp>
        <p:nvSpPr>
          <p:cNvPr id="8" name="Slide Number Placeholder 5"/>
          <p:cNvSpPr>
            <a:spLocks noGrp="1"/>
          </p:cNvSpPr>
          <p:nvPr>
            <p:ph type="sldNum" sz="quarter" idx="10"/>
          </p:nvPr>
        </p:nvSpPr>
        <p:spPr>
          <a:xfrm>
            <a:off x="5175504" y="7251192"/>
            <a:ext cx="155448" cy="155448"/>
          </a:xfrm>
        </p:spPr>
        <p:txBody>
          <a:bodyPr/>
          <a:lstStyle/>
          <a:p>
            <a:r>
              <a:rPr lang="en-US" dirty="0" smtClean="0"/>
              <a:t>3</a:t>
            </a:r>
            <a:endParaRPr lang="en-US" dirty="0"/>
          </a:p>
        </p:txBody>
      </p:sp>
      <p:grpSp>
        <p:nvGrpSpPr>
          <p:cNvPr id="6" name="Group 5"/>
          <p:cNvGrpSpPr/>
          <p:nvPr/>
        </p:nvGrpSpPr>
        <p:grpSpPr>
          <a:xfrm>
            <a:off x="3352800" y="4389170"/>
            <a:ext cx="1694182" cy="276999"/>
            <a:chOff x="3868418" y="4398695"/>
            <a:chExt cx="1694182" cy="276999"/>
          </a:xfrm>
        </p:grpSpPr>
        <p:sp>
          <p:nvSpPr>
            <p:cNvPr id="4" name="Diamond 3"/>
            <p:cNvSpPr/>
            <p:nvPr/>
          </p:nvSpPr>
          <p:spPr>
            <a:xfrm>
              <a:off x="3868418" y="4489934"/>
              <a:ext cx="117233" cy="117233"/>
            </a:xfrm>
            <a:prstGeom prst="diamond">
              <a:avLst/>
            </a:prstGeom>
            <a:solidFill>
              <a:schemeClr val="accent1"/>
            </a:solidFill>
            <a:ln w="19050">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41835" y="4398695"/>
              <a:ext cx="1620765" cy="276999"/>
            </a:xfrm>
            <a:prstGeom prst="rect">
              <a:avLst/>
            </a:prstGeom>
          </p:spPr>
          <p:txBody>
            <a:bodyPr wrap="none" anchor="ctr">
              <a:spAutoFit/>
            </a:bodyPr>
            <a:lstStyle/>
            <a:p>
              <a:r>
                <a:rPr lang="en-US" sz="1200" b="1" dirty="0" smtClean="0">
                  <a:solidFill>
                    <a:schemeClr val="tx2"/>
                  </a:solidFill>
                </a:rPr>
                <a:t>Global Deal Volume</a:t>
              </a:r>
              <a:endParaRPr lang="en-US" sz="1200" b="1" dirty="0"/>
            </a:p>
          </p:txBody>
        </p:sp>
      </p:grpSp>
      <p:sp>
        <p:nvSpPr>
          <p:cNvPr id="18" name="Rounded Rectangle 17"/>
          <p:cNvSpPr/>
          <p:nvPr/>
        </p:nvSpPr>
        <p:spPr bwMode="auto">
          <a:xfrm>
            <a:off x="4962532" y="5181600"/>
            <a:ext cx="4714868" cy="1785123"/>
          </a:xfrm>
          <a:prstGeom prst="roundRect">
            <a:avLst>
              <a:gd name="adj" fmla="val 11569"/>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none" lIns="45720" tIns="45720" rIns="45720" bIns="45720" numCol="1" spcCol="0" rtlCol="0" fromWordArt="0" anchor="ctr" anchorCtr="0" forceAA="0" compatLnSpc="1">
            <a:prstTxWarp prst="textNoShape">
              <a:avLst/>
            </a:prstTxWarp>
            <a:noAutofit/>
          </a:bodyPr>
          <a:lstStyle/>
          <a:p>
            <a:pPr algn="ctr">
              <a:spcBef>
                <a:spcPct val="50000"/>
              </a:spcBef>
            </a:pPr>
            <a:endParaRPr lang="en-US"/>
          </a:p>
        </p:txBody>
      </p:sp>
      <p:sp>
        <p:nvSpPr>
          <p:cNvPr id="19" name="Rounded Rectangle 18"/>
          <p:cNvSpPr/>
          <p:nvPr/>
        </p:nvSpPr>
        <p:spPr bwMode="auto">
          <a:xfrm>
            <a:off x="1469408" y="5181600"/>
            <a:ext cx="2719595" cy="1785123"/>
          </a:xfrm>
          <a:prstGeom prst="roundRect">
            <a:avLst/>
          </a:prstGeom>
          <a:solidFill>
            <a:schemeClr val="bg2">
              <a:lumMod val="20000"/>
              <a:lumOff val="80000"/>
            </a:schemeClr>
          </a:solidFill>
          <a:ln w="6350" cap="flat" cmpd="sng" algn="ctr">
            <a:solidFill>
              <a:srgbClr val="EBF2F5"/>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a:p>
        </p:txBody>
      </p:sp>
      <p:sp>
        <p:nvSpPr>
          <p:cNvPr id="23" name="Rectangle 22"/>
          <p:cNvSpPr/>
          <p:nvPr/>
        </p:nvSpPr>
        <p:spPr>
          <a:xfrm>
            <a:off x="1524000" y="5374944"/>
            <a:ext cx="2619560" cy="523220"/>
          </a:xfrm>
          <a:prstGeom prst="rect">
            <a:avLst/>
          </a:prstGeom>
        </p:spPr>
        <p:txBody>
          <a:bodyPr wrap="square">
            <a:spAutoFit/>
          </a:bodyPr>
          <a:lstStyle/>
          <a:p>
            <a:pPr marL="0" lvl="1" eaLnBrk="1" fontAlgn="auto" hangingPunct="1">
              <a:spcBef>
                <a:spcPts val="400"/>
              </a:spcBef>
              <a:spcAft>
                <a:spcPts val="0"/>
              </a:spcAft>
              <a:buClr>
                <a:srgbClr val="7397BC"/>
              </a:buClr>
              <a:buSzPct val="92000"/>
            </a:pPr>
            <a:r>
              <a:rPr lang="en-US" sz="1400" dirty="0" smtClean="0">
                <a:solidFill>
                  <a:schemeClr val="tx2"/>
                </a:solidFill>
              </a:rPr>
              <a:t>Focus on Lending, Payments, and Retail</a:t>
            </a:r>
            <a:r>
              <a:rPr lang="en-US" sz="1400" dirty="0" smtClean="0">
                <a:solidFill>
                  <a:srgbClr val="FF0000"/>
                </a:solidFill>
              </a:rPr>
              <a:t> </a:t>
            </a:r>
            <a:r>
              <a:rPr lang="en-US" sz="1400" dirty="0" smtClean="0">
                <a:solidFill>
                  <a:schemeClr val="tx2"/>
                </a:solidFill>
              </a:rPr>
              <a:t>segments of fintech</a:t>
            </a:r>
            <a:endParaRPr lang="en-US" sz="1400" dirty="0">
              <a:solidFill>
                <a:schemeClr val="tx2"/>
              </a:solidFill>
            </a:endParaRPr>
          </a:p>
        </p:txBody>
      </p:sp>
      <p:sp>
        <p:nvSpPr>
          <p:cNvPr id="24" name="Rectangle 23"/>
          <p:cNvSpPr/>
          <p:nvPr/>
        </p:nvSpPr>
        <p:spPr>
          <a:xfrm>
            <a:off x="5042848" y="6185848"/>
            <a:ext cx="4572000" cy="566309"/>
          </a:xfrm>
          <a:prstGeom prst="rect">
            <a:avLst/>
          </a:prstGeom>
        </p:spPr>
        <p:txBody>
          <a:bodyPr wrap="square">
            <a:spAutoFit/>
          </a:bodyPr>
          <a:lstStyle/>
          <a:p>
            <a:pPr marL="1587" lvl="1" algn="l" defTabSz="1019175" eaLnBrk="1" hangingPunct="1">
              <a:lnSpc>
                <a:spcPct val="110000"/>
              </a:lnSpc>
              <a:spcBef>
                <a:spcPts val="300"/>
              </a:spcBef>
              <a:buClr>
                <a:srgbClr val="7397BC"/>
              </a:buClr>
              <a:buSzPct val="92000"/>
              <a:defRPr/>
            </a:pPr>
            <a:r>
              <a:rPr lang="en-GB" sz="1400" kern="0" dirty="0" smtClean="0">
                <a:solidFill>
                  <a:schemeClr val="tx2"/>
                </a:solidFill>
                <a:latin typeface="Arial"/>
              </a:rPr>
              <a:t>Fintechs viewing banks and companies as partners rather than competitors, which presents opportunity</a:t>
            </a:r>
          </a:p>
        </p:txBody>
      </p:sp>
      <p:sp>
        <p:nvSpPr>
          <p:cNvPr id="25" name="Rectangle 24"/>
          <p:cNvSpPr/>
          <p:nvPr/>
        </p:nvSpPr>
        <p:spPr>
          <a:xfrm>
            <a:off x="5042847" y="5368041"/>
            <a:ext cx="4644077" cy="566309"/>
          </a:xfrm>
          <a:prstGeom prst="rect">
            <a:avLst/>
          </a:prstGeom>
        </p:spPr>
        <p:txBody>
          <a:bodyPr wrap="square">
            <a:spAutoFit/>
          </a:bodyPr>
          <a:lstStyle/>
          <a:p>
            <a:pPr marL="1587" lvl="1" algn="l" defTabSz="1019175" eaLnBrk="1" hangingPunct="1">
              <a:lnSpc>
                <a:spcPct val="110000"/>
              </a:lnSpc>
              <a:spcBef>
                <a:spcPct val="70000"/>
              </a:spcBef>
              <a:buClr>
                <a:srgbClr val="7397BC"/>
              </a:buClr>
              <a:buSzPct val="92000"/>
              <a:defRPr/>
            </a:pPr>
            <a:r>
              <a:rPr lang="en-GB" sz="1400" kern="0" dirty="0" smtClean="0">
                <a:solidFill>
                  <a:schemeClr val="tx2"/>
                </a:solidFill>
                <a:latin typeface="Arial"/>
              </a:rPr>
              <a:t>Maturation of the Lending, Payments, and Retail spaces, shift to other segments such as </a:t>
            </a:r>
            <a:r>
              <a:rPr lang="en-GB" sz="1400" b="1" kern="0" dirty="0" smtClean="0">
                <a:solidFill>
                  <a:schemeClr val="tx2"/>
                </a:solidFill>
                <a:latin typeface="Arial"/>
              </a:rPr>
              <a:t>B2B Payments</a:t>
            </a:r>
            <a:endParaRPr lang="en-GB" sz="1400" b="1" kern="0" dirty="0">
              <a:solidFill>
                <a:schemeClr val="tx2"/>
              </a:solidFill>
              <a:latin typeface="Arial"/>
            </a:endParaRPr>
          </a:p>
        </p:txBody>
      </p:sp>
      <p:sp>
        <p:nvSpPr>
          <p:cNvPr id="28" name="Rectangle 27"/>
          <p:cNvSpPr/>
          <p:nvPr/>
        </p:nvSpPr>
        <p:spPr>
          <a:xfrm>
            <a:off x="1523999" y="6213799"/>
            <a:ext cx="2688771" cy="523220"/>
          </a:xfrm>
          <a:prstGeom prst="rect">
            <a:avLst/>
          </a:prstGeom>
        </p:spPr>
        <p:txBody>
          <a:bodyPr wrap="square">
            <a:spAutoFit/>
          </a:bodyPr>
          <a:lstStyle/>
          <a:p>
            <a:pPr marL="0" lvl="1" eaLnBrk="1" fontAlgn="auto" hangingPunct="1">
              <a:spcBef>
                <a:spcPts val="400"/>
              </a:spcBef>
              <a:spcAft>
                <a:spcPts val="0"/>
              </a:spcAft>
              <a:buClr>
                <a:srgbClr val="7397BC"/>
              </a:buClr>
              <a:buSzPct val="92000"/>
            </a:pPr>
            <a:r>
              <a:rPr lang="en-US" sz="1400" b="1" dirty="0" smtClean="0">
                <a:solidFill>
                  <a:schemeClr val="tx2"/>
                </a:solidFill>
              </a:rPr>
              <a:t>44% </a:t>
            </a:r>
            <a:r>
              <a:rPr lang="en-US" sz="1400" dirty="0" smtClean="0">
                <a:solidFill>
                  <a:schemeClr val="tx2"/>
                </a:solidFill>
              </a:rPr>
              <a:t>of 2015 fintech investment has been in collaborative firms</a:t>
            </a:r>
            <a:r>
              <a:rPr lang="en-US" sz="1400" baseline="30000" dirty="0" smtClean="0">
                <a:solidFill>
                  <a:schemeClr val="tx2"/>
                </a:solidFill>
              </a:rPr>
              <a:t>1</a:t>
            </a:r>
            <a:endParaRPr lang="en-US" sz="1400" baseline="30000" dirty="0">
              <a:solidFill>
                <a:schemeClr val="tx2"/>
              </a:solidFill>
            </a:endParaRPr>
          </a:p>
        </p:txBody>
      </p:sp>
      <p:sp>
        <p:nvSpPr>
          <p:cNvPr id="7" name="Rectangle 6"/>
          <p:cNvSpPr/>
          <p:nvPr/>
        </p:nvSpPr>
        <p:spPr>
          <a:xfrm>
            <a:off x="1073459" y="1748135"/>
            <a:ext cx="3498541" cy="461665"/>
          </a:xfrm>
          <a:prstGeom prst="rect">
            <a:avLst/>
          </a:prstGeom>
        </p:spPr>
        <p:txBody>
          <a:bodyPr wrap="square">
            <a:spAutoFit/>
          </a:bodyPr>
          <a:lstStyle/>
          <a:p>
            <a:pPr marL="171450" indent="-171450">
              <a:buClr>
                <a:schemeClr val="accent2"/>
              </a:buClr>
              <a:buFont typeface="Wingdings" panose="05000000000000000000" pitchFamily="2" charset="2"/>
              <a:buChar char="ü"/>
            </a:pPr>
            <a:r>
              <a:rPr lang="en-US" sz="1200" i="1" dirty="0" smtClean="0">
                <a:solidFill>
                  <a:schemeClr val="tx2"/>
                </a:solidFill>
              </a:rPr>
              <a:t>2016 Q1 saw $5.3 </a:t>
            </a:r>
            <a:r>
              <a:rPr lang="en-US" sz="1200" i="1" dirty="0">
                <a:solidFill>
                  <a:schemeClr val="tx2"/>
                </a:solidFill>
              </a:rPr>
              <a:t>billion </a:t>
            </a:r>
            <a:r>
              <a:rPr lang="en-US" sz="1200" i="1" dirty="0" smtClean="0">
                <a:solidFill>
                  <a:schemeClr val="tx2"/>
                </a:solidFill>
              </a:rPr>
              <a:t>invested in fintechs globally, a 47% increase from Q1 2015 </a:t>
            </a:r>
            <a:r>
              <a:rPr lang="en-US" sz="1200" i="1" baseline="30000" dirty="0" smtClean="0">
                <a:solidFill>
                  <a:schemeClr val="tx2"/>
                </a:solidFill>
              </a:rPr>
              <a:t>1</a:t>
            </a:r>
            <a:r>
              <a:rPr lang="en-US" sz="1200" i="1" dirty="0" smtClean="0">
                <a:solidFill>
                  <a:schemeClr val="tx2"/>
                </a:solidFill>
              </a:rPr>
              <a:t> </a:t>
            </a:r>
            <a:endParaRPr lang="en-US" sz="1200" i="1" dirty="0">
              <a:solidFill>
                <a:schemeClr val="tx2"/>
              </a:solidFill>
            </a:endParaRPr>
          </a:p>
        </p:txBody>
      </p:sp>
      <p:grpSp>
        <p:nvGrpSpPr>
          <p:cNvPr id="21" name="Group 20"/>
          <p:cNvGrpSpPr/>
          <p:nvPr/>
        </p:nvGrpSpPr>
        <p:grpSpPr>
          <a:xfrm>
            <a:off x="6883400" y="2185402"/>
            <a:ext cx="632637" cy="632637"/>
            <a:chOff x="5211813" y="1217762"/>
            <a:chExt cx="789489" cy="789489"/>
          </a:xfrm>
        </p:grpSpPr>
        <p:sp>
          <p:nvSpPr>
            <p:cNvPr id="22" name="Oval 21"/>
            <p:cNvSpPr/>
            <p:nvPr/>
          </p:nvSpPr>
          <p:spPr bwMode="auto">
            <a:xfrm>
              <a:off x="5211813" y="1217762"/>
              <a:ext cx="789489" cy="789489"/>
            </a:xfrm>
            <a:prstGeom prst="ellips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32" name="Picture 2" descr="C:\Users\G001820\Desktop\icon library\government-gray.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1480" y="1251862"/>
              <a:ext cx="627058" cy="62705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p:cNvSpPr/>
          <p:nvPr/>
        </p:nvSpPr>
        <p:spPr>
          <a:xfrm>
            <a:off x="7513320" y="1981578"/>
            <a:ext cx="2011680" cy="1040285"/>
          </a:xfrm>
          <a:prstGeom prst="rect">
            <a:avLst/>
          </a:prstGeom>
        </p:spPr>
        <p:txBody>
          <a:bodyPr wrap="square" anchor="ctr">
            <a:spAutoFit/>
          </a:bodyPr>
          <a:lstStyle/>
          <a:p>
            <a:pPr marL="1587" lvl="1" algn="l" defTabSz="1019175" eaLnBrk="1" hangingPunct="1">
              <a:lnSpc>
                <a:spcPct val="110000"/>
              </a:lnSpc>
              <a:spcBef>
                <a:spcPct val="70000"/>
              </a:spcBef>
              <a:buClr>
                <a:srgbClr val="7397BC"/>
              </a:buClr>
              <a:buSzPct val="92000"/>
              <a:defRPr/>
            </a:pPr>
            <a:r>
              <a:rPr lang="en-GB" sz="1400" kern="0" dirty="0" smtClean="0">
                <a:solidFill>
                  <a:schemeClr val="tx2"/>
                </a:solidFill>
                <a:latin typeface="Arial"/>
              </a:rPr>
              <a:t>Currently, fewer regulatory hurdles for fintechs than for large financial institutions</a:t>
            </a:r>
            <a:endParaRPr lang="en-GB" sz="1400" kern="0" dirty="0">
              <a:solidFill>
                <a:srgbClr val="FF0000"/>
              </a:solidFill>
              <a:latin typeface="Arial"/>
            </a:endParaRPr>
          </a:p>
        </p:txBody>
      </p:sp>
      <p:sp>
        <p:nvSpPr>
          <p:cNvPr id="37" name="Rectangle 36"/>
          <p:cNvSpPr/>
          <p:nvPr/>
        </p:nvSpPr>
        <p:spPr>
          <a:xfrm>
            <a:off x="7513320" y="3142327"/>
            <a:ext cx="2101528" cy="1277273"/>
          </a:xfrm>
          <a:prstGeom prst="rect">
            <a:avLst/>
          </a:prstGeom>
        </p:spPr>
        <p:txBody>
          <a:bodyPr wrap="square" anchor="ctr">
            <a:spAutoFit/>
          </a:bodyPr>
          <a:lstStyle/>
          <a:p>
            <a:pPr marL="1587" lvl="1" algn="l" defTabSz="1019175" eaLnBrk="1" hangingPunct="1">
              <a:lnSpc>
                <a:spcPct val="110000"/>
              </a:lnSpc>
              <a:spcBef>
                <a:spcPct val="70000"/>
              </a:spcBef>
              <a:buClr>
                <a:srgbClr val="7397BC"/>
              </a:buClr>
              <a:buSzPct val="92000"/>
              <a:defRPr/>
            </a:pPr>
            <a:r>
              <a:rPr lang="en-GB" sz="1400" kern="0" dirty="0" smtClean="0">
                <a:solidFill>
                  <a:schemeClr val="tx2"/>
                </a:solidFill>
                <a:latin typeface="Arial"/>
              </a:rPr>
              <a:t>Fintechs are providing a robust user experience, but still depend on banks for back end transactions and rails</a:t>
            </a:r>
            <a:endParaRPr lang="en-GB" sz="1400" kern="0" dirty="0">
              <a:solidFill>
                <a:schemeClr val="tx2"/>
              </a:solidFill>
              <a:latin typeface="Arial"/>
            </a:endParaRPr>
          </a:p>
        </p:txBody>
      </p:sp>
      <p:grpSp>
        <p:nvGrpSpPr>
          <p:cNvPr id="34" name="Group 33"/>
          <p:cNvGrpSpPr/>
          <p:nvPr/>
        </p:nvGrpSpPr>
        <p:grpSpPr>
          <a:xfrm>
            <a:off x="6883400" y="3465495"/>
            <a:ext cx="630936" cy="630936"/>
            <a:chOff x="5211813" y="5770712"/>
            <a:chExt cx="789489" cy="789489"/>
          </a:xfrm>
        </p:grpSpPr>
        <p:sp>
          <p:nvSpPr>
            <p:cNvPr id="35" name="Oval 34"/>
            <p:cNvSpPr/>
            <p:nvPr/>
          </p:nvSpPr>
          <p:spPr bwMode="auto">
            <a:xfrm>
              <a:off x="5211813" y="5770712"/>
              <a:ext cx="789489" cy="789489"/>
            </a:xfrm>
            <a:prstGeom prst="ellipse">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36" name="Picture 6" descr="C:\Users\G001820\Desktop\icon library\monitor+mobiledevices-gray.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0053" y="5810006"/>
              <a:ext cx="689764" cy="6566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utoShape 2" descr="Image result for sof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sof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7" descr="Image result for zenefi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Image result for zhong an insuran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5" descr="Image result for affirm fintech dea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7" name="Straight Connector 16"/>
          <p:cNvCxnSpPr>
            <a:endCxn id="20" idx="1"/>
          </p:cNvCxnSpPr>
          <p:nvPr/>
        </p:nvCxnSpPr>
        <p:spPr>
          <a:xfrm>
            <a:off x="5129530" y="3226322"/>
            <a:ext cx="303075" cy="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432605" y="2430966"/>
            <a:ext cx="1120595" cy="1590711"/>
          </a:xfrm>
          <a:prstGeom prst="rect">
            <a:avLst/>
          </a:prstGeom>
          <a:noFill/>
          <a:ln w="9525">
            <a:solidFill>
              <a:srgbClr val="808080"/>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800"/>
              </a:spcBef>
              <a:buFont typeface="Wingdings" panose="05000000000000000000" pitchFamily="2" charset="2"/>
              <a:buChar char="ü"/>
            </a:pPr>
            <a:r>
              <a:rPr lang="en-US" b="1" dirty="0" err="1" smtClean="0">
                <a:solidFill>
                  <a:schemeClr val="tx2"/>
                </a:solidFill>
              </a:rPr>
              <a:t>SoFi</a:t>
            </a:r>
            <a:endParaRPr lang="en-US" b="1" dirty="0" smtClean="0">
              <a:solidFill>
                <a:schemeClr val="tx2"/>
              </a:solidFill>
            </a:endParaRPr>
          </a:p>
          <a:p>
            <a:pPr marL="171450" indent="-171450">
              <a:spcBef>
                <a:spcPts val="800"/>
              </a:spcBef>
              <a:buFont typeface="Wingdings" panose="05000000000000000000" pitchFamily="2" charset="2"/>
              <a:buChar char="ü"/>
            </a:pPr>
            <a:r>
              <a:rPr lang="en-US" b="1" dirty="0" err="1" smtClean="0">
                <a:solidFill>
                  <a:schemeClr val="tx2"/>
                </a:solidFill>
              </a:rPr>
              <a:t>Zhong</a:t>
            </a:r>
            <a:r>
              <a:rPr lang="en-US" b="1" dirty="0" smtClean="0">
                <a:solidFill>
                  <a:schemeClr val="tx2"/>
                </a:solidFill>
              </a:rPr>
              <a:t> An Online Insurance</a:t>
            </a:r>
          </a:p>
          <a:p>
            <a:pPr marL="171450" indent="-171450">
              <a:spcBef>
                <a:spcPts val="800"/>
              </a:spcBef>
              <a:buFont typeface="Wingdings" panose="05000000000000000000" pitchFamily="2" charset="2"/>
              <a:buChar char="ü"/>
            </a:pPr>
            <a:r>
              <a:rPr lang="en-US" b="1" dirty="0" smtClean="0">
                <a:solidFill>
                  <a:schemeClr val="tx2"/>
                </a:solidFill>
              </a:rPr>
              <a:t>Zenefits</a:t>
            </a:r>
          </a:p>
          <a:p>
            <a:pPr marL="171450" indent="-171450">
              <a:spcBef>
                <a:spcPts val="800"/>
              </a:spcBef>
              <a:buFont typeface="Wingdings" panose="05000000000000000000" pitchFamily="2" charset="2"/>
              <a:buChar char="ü"/>
            </a:pPr>
            <a:r>
              <a:rPr lang="en-US" b="1" dirty="0" smtClean="0">
                <a:solidFill>
                  <a:schemeClr val="tx2"/>
                </a:solidFill>
              </a:rPr>
              <a:t>Affirm</a:t>
            </a:r>
            <a:endParaRPr lang="en-US" b="1" dirty="0">
              <a:solidFill>
                <a:schemeClr val="tx2"/>
              </a:solidFill>
            </a:endParaRPr>
          </a:p>
        </p:txBody>
      </p:sp>
      <p:sp>
        <p:nvSpPr>
          <p:cNvPr id="9" name="Footer Placeholder 8"/>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Tree>
    <p:custDataLst>
      <p:tags r:id="rId1"/>
    </p:custDataLst>
    <p:extLst>
      <p:ext uri="{BB962C8B-B14F-4D97-AF65-F5344CB8AC3E}">
        <p14:creationId xmlns:p14="http://schemas.microsoft.com/office/powerpoint/2010/main" val="346985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a:off x="4191000" y="2107748"/>
            <a:ext cx="685800" cy="22860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91000" y="2222048"/>
            <a:ext cx="685800" cy="114300"/>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191000" y="2387447"/>
            <a:ext cx="736002" cy="25101"/>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91000" y="2408962"/>
            <a:ext cx="746760" cy="155986"/>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191000" y="2462750"/>
            <a:ext cx="736002" cy="254598"/>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163209" y="3555548"/>
            <a:ext cx="936341" cy="79786"/>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191000" y="3183513"/>
            <a:ext cx="736002" cy="372035"/>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195482" y="2979117"/>
            <a:ext cx="731520" cy="311972"/>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191000" y="2793548"/>
            <a:ext cx="736002" cy="287767"/>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206240" y="2634873"/>
            <a:ext cx="731520" cy="247428"/>
          </a:xfrm>
          <a:prstGeom prst="line">
            <a:avLst/>
          </a:prstGeom>
          <a:ln w="9525">
            <a:solidFill>
              <a:srgbClr val="808080"/>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custDataLst>
              <p:tags r:id="rId2"/>
            </p:custDataLst>
            <p:extLst>
              <p:ext uri="{D42A27DB-BD31-4B8C-83A1-F6EECF244321}">
                <p14:modId xmlns:p14="http://schemas.microsoft.com/office/powerpoint/2010/main" val="570334362"/>
              </p:ext>
            </p:extLst>
          </p:nvPr>
        </p:nvGraphicFramePr>
        <p:xfrm>
          <a:off x="1824183" y="2176632"/>
          <a:ext cx="6583428" cy="3741116"/>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xfrm>
            <a:off x="757237" y="528638"/>
            <a:ext cx="8843963" cy="612775"/>
          </a:xfrm>
        </p:spPr>
        <p:txBody>
          <a:bodyPr/>
          <a:lstStyle/>
          <a:p>
            <a:r>
              <a:rPr lang="en-US" dirty="0" smtClean="0"/>
              <a:t>Fintech disruption and collaboration span all areas of the financial industry</a:t>
            </a:r>
            <a:endParaRPr lang="en-US" dirty="0"/>
          </a:p>
        </p:txBody>
      </p:sp>
      <p:sp>
        <p:nvSpPr>
          <p:cNvPr id="30" name="Text Box 3"/>
          <p:cNvSpPr txBox="1">
            <a:spLocks noChangeArrowheads="1"/>
          </p:cNvSpPr>
          <p:nvPr>
            <p:custDataLst>
              <p:tags r:id="rId3"/>
            </p:custDataLst>
          </p:nvPr>
        </p:nvSpPr>
        <p:spPr bwMode="gray">
          <a:xfrm>
            <a:off x="1818936" y="1371600"/>
            <a:ext cx="7010401" cy="289310"/>
          </a:xfrm>
          <a:prstGeom prst="rect">
            <a:avLst/>
          </a:prstGeom>
          <a:noFill/>
          <a:ln w="9525" cmpd="sng">
            <a:noFill/>
            <a:prstDash val="solid"/>
          </a:ln>
          <a:effectLst>
            <a:outerShdw dist="64008" dir="5400000" rotWithShape="0">
              <a:schemeClr val="bg1"/>
            </a:outerShdw>
          </a:effectLst>
        </p:spPr>
        <p:txBody>
          <a:bodyPr vert="horz" wrap="square" lIns="45720" tIns="36576" rIns="91440" bIns="36576" rtlCol="0" anchor="b">
            <a:spAutoFit/>
          </a:bodyPr>
          <a:lstStyle>
            <a:defPPr>
              <a:defRPr lang="en-US"/>
            </a:defPPr>
            <a:lvl1pPr>
              <a:defRPr b="1">
                <a:solidFill>
                  <a:srgbClr val="FFFFFF"/>
                </a:solidFill>
                <a:latin typeface="Arial"/>
              </a:defRPr>
            </a:lvl1pPr>
          </a:lstStyle>
          <a:p>
            <a:pPr algn="ctr"/>
            <a:r>
              <a:rPr lang="en-US" sz="1400" dirty="0" smtClean="0">
                <a:solidFill>
                  <a:schemeClr val="tx2"/>
                </a:solidFill>
              </a:rPr>
              <a:t>VC FinTech Financing Activity by Product Segment</a:t>
            </a:r>
            <a:endParaRPr lang="en-US" sz="1400" dirty="0">
              <a:solidFill>
                <a:schemeClr val="tx2"/>
              </a:solidFill>
            </a:endParaRPr>
          </a:p>
        </p:txBody>
      </p:sp>
      <p:sp>
        <p:nvSpPr>
          <p:cNvPr id="11" name="Slide Number Placeholder 5"/>
          <p:cNvSpPr>
            <a:spLocks noGrp="1"/>
          </p:cNvSpPr>
          <p:nvPr>
            <p:ph type="sldNum" sz="quarter" idx="10"/>
          </p:nvPr>
        </p:nvSpPr>
        <p:spPr>
          <a:xfrm>
            <a:off x="5175504" y="7251192"/>
            <a:ext cx="155448" cy="155448"/>
          </a:xfrm>
        </p:spPr>
        <p:txBody>
          <a:bodyPr/>
          <a:lstStyle/>
          <a:p>
            <a:r>
              <a:rPr lang="en-US" dirty="0" smtClean="0"/>
              <a:t>4</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694731142"/>
              </p:ext>
            </p:extLst>
          </p:nvPr>
        </p:nvGraphicFramePr>
        <p:xfrm>
          <a:off x="1447800" y="2021021"/>
          <a:ext cx="2819400" cy="3947753"/>
        </p:xfrm>
        <a:graphic>
          <a:graphicData uri="http://schemas.openxmlformats.org/drawingml/2006/table">
            <a:tbl>
              <a:tblPr>
                <a:tableStyleId>{5C22544A-7EE6-4342-B048-85BDC9FD1C3A}</a:tableStyleId>
              </a:tblPr>
              <a:tblGrid>
                <a:gridCol w="535540"/>
                <a:gridCol w="2283860"/>
              </a:tblGrid>
              <a:tr h="154169">
                <a:tc>
                  <a:txBody>
                    <a:bodyPr/>
                    <a:lstStyle/>
                    <a:p>
                      <a:pPr algn="ctr" fontAlgn="b"/>
                      <a:r>
                        <a:rPr lang="en-US" sz="900" u="none" strike="noStrike" dirty="0">
                          <a:solidFill>
                            <a:schemeClr val="tx1">
                              <a:lumMod val="75000"/>
                              <a:lumOff val="25000"/>
                            </a:schemeClr>
                          </a:solidFill>
                          <a:effectLst/>
                        </a:rPr>
                        <a:t>29</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Consumer Banking</a:t>
                      </a:r>
                      <a:endParaRPr lang="en-US" sz="900" b="0" i="0" u="none" strike="noStrike" dirty="0">
                        <a:solidFill>
                          <a:schemeClr val="tx1">
                            <a:lumMod val="75000"/>
                            <a:lumOff val="25000"/>
                          </a:schemeClr>
                        </a:solidFill>
                        <a:effectLst/>
                        <a:latin typeface="Arial"/>
                      </a:endParaRPr>
                    </a:p>
                  </a:txBody>
                  <a:tcPr marL="8659" marR="41564" marT="6303" marB="0" anchor="ctr"/>
                </a:tc>
              </a:tr>
              <a:tr h="154169">
                <a:tc>
                  <a:txBody>
                    <a:bodyPr/>
                    <a:lstStyle/>
                    <a:p>
                      <a:pPr algn="ctr" fontAlgn="b"/>
                      <a:r>
                        <a:rPr lang="en-US" sz="900" u="none" strike="noStrike" dirty="0">
                          <a:solidFill>
                            <a:schemeClr val="tx1">
                              <a:lumMod val="75000"/>
                              <a:lumOff val="25000"/>
                            </a:schemeClr>
                          </a:solidFill>
                          <a:effectLst/>
                        </a:rPr>
                        <a:t>25</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Financial Research</a:t>
                      </a:r>
                      <a:endParaRPr lang="en-US" sz="900" b="0" i="0" u="none" strike="noStrike" dirty="0">
                        <a:solidFill>
                          <a:schemeClr val="tx1">
                            <a:lumMod val="75000"/>
                            <a:lumOff val="25000"/>
                          </a:schemeClr>
                        </a:solidFill>
                        <a:effectLst/>
                        <a:latin typeface="Arial"/>
                      </a:endParaRPr>
                    </a:p>
                  </a:txBody>
                  <a:tcPr marL="8659" marR="41564" marT="6303" marB="0" anchor="ctr"/>
                </a:tc>
              </a:tr>
              <a:tr h="154169">
                <a:tc>
                  <a:txBody>
                    <a:bodyPr/>
                    <a:lstStyle/>
                    <a:p>
                      <a:pPr algn="ctr" fontAlgn="b"/>
                      <a:r>
                        <a:rPr lang="en-US" sz="900" u="none" strike="noStrike" dirty="0">
                          <a:solidFill>
                            <a:schemeClr val="tx1">
                              <a:lumMod val="75000"/>
                              <a:lumOff val="25000"/>
                            </a:schemeClr>
                          </a:solidFill>
                          <a:effectLst/>
                        </a:rPr>
                        <a:t>118</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Equity Financing</a:t>
                      </a:r>
                      <a:endParaRPr lang="en-US" sz="900" b="0" i="0" u="none" strike="noStrike" dirty="0">
                        <a:solidFill>
                          <a:schemeClr val="tx1">
                            <a:lumMod val="75000"/>
                            <a:lumOff val="25000"/>
                          </a:schemeClr>
                        </a:solidFill>
                        <a:effectLst/>
                        <a:latin typeface="Arial"/>
                      </a:endParaRPr>
                    </a:p>
                  </a:txBody>
                  <a:tcPr marL="8659" marR="41564" marT="6303" marB="0" anchor="ctr"/>
                </a:tc>
              </a:tr>
              <a:tr h="154169">
                <a:tc>
                  <a:txBody>
                    <a:bodyPr/>
                    <a:lstStyle/>
                    <a:p>
                      <a:pPr algn="ctr" fontAlgn="b"/>
                      <a:r>
                        <a:rPr lang="en-US" sz="900" u="none" strike="noStrike" dirty="0">
                          <a:solidFill>
                            <a:schemeClr val="tx1">
                              <a:lumMod val="75000"/>
                              <a:lumOff val="25000"/>
                            </a:schemeClr>
                          </a:solidFill>
                          <a:effectLst/>
                        </a:rPr>
                        <a:t>62</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Institutional Investment</a:t>
                      </a:r>
                      <a:endParaRPr lang="en-US" sz="900" b="0" i="0" u="none" strike="noStrike" dirty="0">
                        <a:solidFill>
                          <a:schemeClr val="tx1">
                            <a:lumMod val="75000"/>
                            <a:lumOff val="25000"/>
                          </a:schemeClr>
                        </a:solidFill>
                        <a:effectLst/>
                        <a:latin typeface="Arial"/>
                      </a:endParaRPr>
                    </a:p>
                  </a:txBody>
                  <a:tcPr marL="8659" marR="41564" marT="6303" marB="0" anchor="ctr"/>
                </a:tc>
              </a:tr>
              <a:tr h="154169">
                <a:tc>
                  <a:txBody>
                    <a:bodyPr/>
                    <a:lstStyle/>
                    <a:p>
                      <a:pPr algn="ctr" fontAlgn="b"/>
                      <a:r>
                        <a:rPr lang="en-US" sz="900" u="none" strike="noStrike" dirty="0">
                          <a:solidFill>
                            <a:schemeClr val="tx1">
                              <a:lumMod val="75000"/>
                              <a:lumOff val="25000"/>
                            </a:schemeClr>
                          </a:solidFill>
                          <a:effectLst/>
                        </a:rPr>
                        <a:t>49</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Crowdfunding (Non-Investment)</a:t>
                      </a:r>
                      <a:endParaRPr lang="en-US" sz="900" b="0" i="0" u="none" strike="noStrike" dirty="0">
                        <a:solidFill>
                          <a:schemeClr val="tx1">
                            <a:lumMod val="75000"/>
                            <a:lumOff val="25000"/>
                          </a:schemeClr>
                        </a:solidFill>
                        <a:effectLst/>
                        <a:latin typeface="Arial"/>
                      </a:endParaRPr>
                    </a:p>
                  </a:txBody>
                  <a:tcPr marL="8659" marR="41564" marT="6303" marB="0" anchor="ctr"/>
                </a:tc>
              </a:tr>
              <a:tr h="154169">
                <a:tc>
                  <a:txBody>
                    <a:bodyPr/>
                    <a:lstStyle/>
                    <a:p>
                      <a:pPr algn="ctr" fontAlgn="b"/>
                      <a:r>
                        <a:rPr lang="en-US" sz="900" u="none" strike="noStrike" dirty="0">
                          <a:solidFill>
                            <a:schemeClr val="tx1">
                              <a:lumMod val="75000"/>
                              <a:lumOff val="25000"/>
                            </a:schemeClr>
                          </a:solidFill>
                          <a:effectLst/>
                        </a:rPr>
                        <a:t>41</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Remittances</a:t>
                      </a:r>
                      <a:endParaRPr lang="en-US" sz="900" b="0" i="0" u="none" strike="noStrike" dirty="0">
                        <a:solidFill>
                          <a:schemeClr val="tx1">
                            <a:lumMod val="75000"/>
                            <a:lumOff val="25000"/>
                          </a:schemeClr>
                        </a:solidFill>
                        <a:effectLst/>
                        <a:latin typeface="Arial"/>
                      </a:endParaRPr>
                    </a:p>
                  </a:txBody>
                  <a:tcPr marL="8659" marR="41564" marT="6303" marB="0" anchor="ctr"/>
                </a:tc>
              </a:tr>
              <a:tr h="213636">
                <a:tc>
                  <a:txBody>
                    <a:bodyPr/>
                    <a:lstStyle/>
                    <a:p>
                      <a:pPr algn="ctr" fontAlgn="b"/>
                      <a:r>
                        <a:rPr lang="en-US" sz="900" u="none" strike="noStrike" dirty="0">
                          <a:solidFill>
                            <a:schemeClr val="tx1">
                              <a:lumMod val="75000"/>
                              <a:lumOff val="25000"/>
                            </a:schemeClr>
                          </a:solidFill>
                          <a:effectLst/>
                        </a:rPr>
                        <a:t>78</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Banking Infrastructure</a:t>
                      </a:r>
                      <a:endParaRPr lang="en-US" sz="900" b="0" i="0" u="none" strike="noStrike" dirty="0">
                        <a:solidFill>
                          <a:schemeClr val="tx1">
                            <a:lumMod val="75000"/>
                            <a:lumOff val="25000"/>
                          </a:schemeClr>
                        </a:solidFill>
                        <a:effectLst/>
                        <a:latin typeface="Arial"/>
                      </a:endParaRPr>
                    </a:p>
                  </a:txBody>
                  <a:tcPr marL="8659" marR="41564" marT="6303" marB="0" anchor="ctr"/>
                </a:tc>
              </a:tr>
              <a:tr h="213636">
                <a:tc>
                  <a:txBody>
                    <a:bodyPr/>
                    <a:lstStyle/>
                    <a:p>
                      <a:pPr algn="ctr" fontAlgn="b"/>
                      <a:r>
                        <a:rPr lang="en-US" sz="900" u="none" strike="noStrike" dirty="0">
                          <a:solidFill>
                            <a:schemeClr val="tx1">
                              <a:lumMod val="75000"/>
                              <a:lumOff val="25000"/>
                            </a:schemeClr>
                          </a:solidFill>
                          <a:effectLst/>
                        </a:rPr>
                        <a:t>80</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Digital Wealth Management</a:t>
                      </a:r>
                      <a:endParaRPr lang="en-US" sz="900" b="0" i="0" u="none" strike="noStrike" dirty="0">
                        <a:solidFill>
                          <a:schemeClr val="tx1">
                            <a:lumMod val="75000"/>
                            <a:lumOff val="25000"/>
                          </a:schemeClr>
                        </a:solidFill>
                        <a:effectLst/>
                        <a:latin typeface="Arial"/>
                      </a:endParaRPr>
                    </a:p>
                  </a:txBody>
                  <a:tcPr marL="8659" marR="41564" marT="6303" marB="0" anchor="ctr"/>
                </a:tc>
              </a:tr>
              <a:tr h="213636">
                <a:tc>
                  <a:txBody>
                    <a:bodyPr/>
                    <a:lstStyle/>
                    <a:p>
                      <a:pPr algn="ctr" fontAlgn="b"/>
                      <a:r>
                        <a:rPr lang="en-US" sz="900" u="none" strike="noStrike" dirty="0">
                          <a:solidFill>
                            <a:schemeClr val="tx1">
                              <a:lumMod val="75000"/>
                              <a:lumOff val="25000"/>
                            </a:schemeClr>
                          </a:solidFill>
                          <a:effectLst/>
                        </a:rPr>
                        <a:t>124</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Personal Finance</a:t>
                      </a:r>
                      <a:endParaRPr lang="en-US" sz="900" b="0" i="0" u="none" strike="noStrike" dirty="0">
                        <a:solidFill>
                          <a:schemeClr val="tx1">
                            <a:lumMod val="75000"/>
                            <a:lumOff val="25000"/>
                          </a:schemeClr>
                        </a:solidFill>
                        <a:effectLst/>
                        <a:latin typeface="Arial"/>
                      </a:endParaRPr>
                    </a:p>
                  </a:txBody>
                  <a:tcPr marL="8659" marR="41564" marT="6303" marB="0" anchor="ctr"/>
                </a:tc>
              </a:tr>
              <a:tr h="99489">
                <a:tc>
                  <a:txBody>
                    <a:bodyPr/>
                    <a:lstStyle/>
                    <a:p>
                      <a:pPr algn="ctr" fontAlgn="b"/>
                      <a:r>
                        <a:rPr lang="en-US" sz="900" u="none" strike="noStrike" dirty="0">
                          <a:solidFill>
                            <a:schemeClr val="tx1">
                              <a:lumMod val="75000"/>
                              <a:lumOff val="25000"/>
                            </a:schemeClr>
                          </a:solidFill>
                          <a:effectLst/>
                        </a:rPr>
                        <a:t>45</a:t>
                      </a:r>
                      <a:endParaRPr lang="en-US" sz="900" b="0" i="0" u="none" strike="noStrike" dirty="0">
                        <a:solidFill>
                          <a:schemeClr val="tx1">
                            <a:lumMod val="75000"/>
                            <a:lumOff val="25000"/>
                          </a:schemeClr>
                        </a:solidFill>
                        <a:effectLst/>
                        <a:latin typeface="Arial"/>
                      </a:endParaRPr>
                    </a:p>
                  </a:txBody>
                  <a:tcPr marL="8659" marR="8659" marT="6303" marB="0"/>
                </a:tc>
                <a:tc>
                  <a:txBody>
                    <a:bodyPr/>
                    <a:lstStyle/>
                    <a:p>
                      <a:pPr algn="r" fontAlgn="b"/>
                      <a:r>
                        <a:rPr lang="en-US" sz="900" u="none" strike="noStrike" dirty="0">
                          <a:solidFill>
                            <a:schemeClr val="tx1">
                              <a:lumMod val="75000"/>
                              <a:lumOff val="25000"/>
                            </a:schemeClr>
                          </a:solidFill>
                          <a:effectLst/>
                        </a:rPr>
                        <a:t>Business Tools</a:t>
                      </a:r>
                      <a:endParaRPr lang="en-US" sz="900" b="0" i="0" u="none" strike="noStrike" dirty="0">
                        <a:solidFill>
                          <a:schemeClr val="tx1">
                            <a:lumMod val="75000"/>
                            <a:lumOff val="25000"/>
                          </a:schemeClr>
                        </a:solidFill>
                        <a:effectLst/>
                        <a:latin typeface="Arial"/>
                      </a:endParaRPr>
                    </a:p>
                  </a:txBody>
                  <a:tcPr marL="8659" marR="41564" marT="6303" marB="0"/>
                </a:tc>
              </a:tr>
              <a:tr h="213636">
                <a:tc>
                  <a:txBody>
                    <a:bodyPr/>
                    <a:lstStyle/>
                    <a:p>
                      <a:pPr algn="ctr" fontAlgn="b"/>
                      <a:r>
                        <a:rPr lang="en-US" sz="900" u="none" strike="noStrike" dirty="0">
                          <a:solidFill>
                            <a:schemeClr val="tx1">
                              <a:lumMod val="75000"/>
                              <a:lumOff val="25000"/>
                            </a:schemeClr>
                          </a:solidFill>
                          <a:effectLst/>
                        </a:rPr>
                        <a:t>78</a:t>
                      </a:r>
                      <a:endParaRPr lang="en-US" sz="900" b="0" i="0" u="none" strike="noStrike" dirty="0">
                        <a:solidFill>
                          <a:schemeClr val="tx1">
                            <a:lumMod val="75000"/>
                            <a:lumOff val="25000"/>
                          </a:schemeClr>
                        </a:solidFill>
                        <a:effectLst/>
                        <a:latin typeface="Arial"/>
                      </a:endParaRPr>
                    </a:p>
                  </a:txBody>
                  <a:tcPr marL="8659" marR="8659" marT="6303" marB="0"/>
                </a:tc>
                <a:tc>
                  <a:txBody>
                    <a:bodyPr/>
                    <a:lstStyle/>
                    <a:p>
                      <a:pPr algn="r" fontAlgn="b"/>
                      <a:r>
                        <a:rPr lang="en-US" sz="900" u="none" strike="noStrike" dirty="0">
                          <a:solidFill>
                            <a:schemeClr val="tx1">
                              <a:lumMod val="75000"/>
                              <a:lumOff val="25000"/>
                            </a:schemeClr>
                          </a:solidFill>
                          <a:effectLst/>
                        </a:rPr>
                        <a:t>Payments (Acquirer - Online/Electronic)</a:t>
                      </a:r>
                      <a:endParaRPr lang="en-US" sz="900" b="0" i="0" u="none" strike="noStrike" dirty="0">
                        <a:solidFill>
                          <a:schemeClr val="tx1">
                            <a:lumMod val="75000"/>
                            <a:lumOff val="25000"/>
                          </a:schemeClr>
                        </a:solidFill>
                        <a:effectLst/>
                        <a:latin typeface="Arial"/>
                      </a:endParaRPr>
                    </a:p>
                  </a:txBody>
                  <a:tcPr marL="8659" marR="41564" marT="6303" marB="0"/>
                </a:tc>
              </a:tr>
              <a:tr h="199590">
                <a:tc>
                  <a:txBody>
                    <a:bodyPr/>
                    <a:lstStyle/>
                    <a:p>
                      <a:pPr algn="ctr" fontAlgn="b"/>
                      <a:r>
                        <a:rPr lang="en-US" sz="900" u="none" strike="noStrike" dirty="0">
                          <a:solidFill>
                            <a:schemeClr val="tx1">
                              <a:lumMod val="75000"/>
                              <a:lumOff val="25000"/>
                            </a:schemeClr>
                          </a:solidFill>
                          <a:effectLst/>
                        </a:rPr>
                        <a:t>42</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Payments (Issuer/Consumer)</a:t>
                      </a:r>
                      <a:endParaRPr lang="en-US" sz="900" b="0" i="0" u="none" strike="noStrike" dirty="0">
                        <a:solidFill>
                          <a:schemeClr val="tx1">
                            <a:lumMod val="75000"/>
                            <a:lumOff val="25000"/>
                          </a:schemeClr>
                        </a:solidFill>
                        <a:effectLst/>
                        <a:latin typeface="Arial"/>
                      </a:endParaRPr>
                    </a:p>
                  </a:txBody>
                  <a:tcPr marL="8659" marR="41564" marT="6303" marB="0" anchor="ctr"/>
                </a:tc>
              </a:tr>
              <a:tr h="381000">
                <a:tc>
                  <a:txBody>
                    <a:bodyPr/>
                    <a:lstStyle/>
                    <a:p>
                      <a:pPr algn="ctr" fontAlgn="b"/>
                      <a:r>
                        <a:rPr lang="en-US" sz="900" u="none" strike="noStrike" dirty="0">
                          <a:solidFill>
                            <a:schemeClr val="tx1">
                              <a:lumMod val="75000"/>
                              <a:lumOff val="25000"/>
                            </a:schemeClr>
                          </a:solidFill>
                          <a:effectLst/>
                        </a:rPr>
                        <a:t>81</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Payments (Acquirer - POS)</a:t>
                      </a:r>
                      <a:endParaRPr lang="en-US" sz="900" b="0" i="0" u="none" strike="noStrike" dirty="0">
                        <a:solidFill>
                          <a:schemeClr val="tx1">
                            <a:lumMod val="75000"/>
                            <a:lumOff val="25000"/>
                          </a:schemeClr>
                        </a:solidFill>
                        <a:effectLst/>
                        <a:latin typeface="Arial"/>
                      </a:endParaRPr>
                    </a:p>
                  </a:txBody>
                  <a:tcPr marL="8659" marR="41564" marT="6303" marB="0" anchor="ctr"/>
                </a:tc>
              </a:tr>
              <a:tr h="631116">
                <a:tc>
                  <a:txBody>
                    <a:bodyPr/>
                    <a:lstStyle/>
                    <a:p>
                      <a:pPr algn="ctr" fontAlgn="b"/>
                      <a:r>
                        <a:rPr lang="en-US" sz="900" u="none" strike="noStrike" dirty="0">
                          <a:solidFill>
                            <a:schemeClr val="tx1">
                              <a:lumMod val="75000"/>
                              <a:lumOff val="25000"/>
                            </a:schemeClr>
                          </a:solidFill>
                          <a:effectLst/>
                        </a:rPr>
                        <a:t>98</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Lending (Business)</a:t>
                      </a:r>
                      <a:endParaRPr lang="en-US" sz="900" b="0" i="0" u="none" strike="noStrike" dirty="0">
                        <a:solidFill>
                          <a:schemeClr val="tx1">
                            <a:lumMod val="75000"/>
                            <a:lumOff val="25000"/>
                          </a:schemeClr>
                        </a:solidFill>
                        <a:effectLst/>
                        <a:latin typeface="Arial"/>
                      </a:endParaRPr>
                    </a:p>
                  </a:txBody>
                  <a:tcPr marL="8659" marR="41564" marT="6303" marB="0" anchor="ctr"/>
                </a:tc>
              </a:tr>
              <a:tr h="813026">
                <a:tc>
                  <a:txBody>
                    <a:bodyPr/>
                    <a:lstStyle/>
                    <a:p>
                      <a:pPr algn="ctr" fontAlgn="b"/>
                      <a:r>
                        <a:rPr lang="en-US" sz="900" u="none" strike="noStrike" dirty="0">
                          <a:solidFill>
                            <a:schemeClr val="tx1">
                              <a:lumMod val="75000"/>
                              <a:lumOff val="25000"/>
                            </a:schemeClr>
                          </a:solidFill>
                          <a:effectLst/>
                        </a:rPr>
                        <a:t>97</a:t>
                      </a:r>
                      <a:endParaRPr lang="en-US" sz="900" b="0" i="0" u="none" strike="noStrike" dirty="0">
                        <a:solidFill>
                          <a:schemeClr val="tx1">
                            <a:lumMod val="75000"/>
                            <a:lumOff val="25000"/>
                          </a:schemeClr>
                        </a:solidFill>
                        <a:effectLst/>
                        <a:latin typeface="Arial"/>
                      </a:endParaRPr>
                    </a:p>
                  </a:txBody>
                  <a:tcPr marL="8659" marR="8659" marT="6303" marB="0" anchor="ctr"/>
                </a:tc>
                <a:tc>
                  <a:txBody>
                    <a:bodyPr/>
                    <a:lstStyle/>
                    <a:p>
                      <a:pPr algn="r" fontAlgn="b"/>
                      <a:r>
                        <a:rPr lang="en-US" sz="900" u="none" strike="noStrike" dirty="0">
                          <a:solidFill>
                            <a:schemeClr val="tx1">
                              <a:lumMod val="75000"/>
                              <a:lumOff val="25000"/>
                            </a:schemeClr>
                          </a:solidFill>
                          <a:effectLst/>
                        </a:rPr>
                        <a:t>Lending (Consumer)</a:t>
                      </a:r>
                      <a:endParaRPr lang="en-US" sz="900" b="0" i="0" u="none" strike="noStrike" dirty="0">
                        <a:solidFill>
                          <a:schemeClr val="tx1">
                            <a:lumMod val="75000"/>
                            <a:lumOff val="25000"/>
                          </a:schemeClr>
                        </a:solidFill>
                        <a:effectLst/>
                        <a:latin typeface="Arial"/>
                      </a:endParaRPr>
                    </a:p>
                  </a:txBody>
                  <a:tcPr marL="8659" marR="41564" marT="6303" marB="0" anchor="ctr"/>
                </a:tc>
              </a:tr>
            </a:tbl>
          </a:graphicData>
        </a:graphic>
      </p:graphicFrame>
      <p:sp>
        <p:nvSpPr>
          <p:cNvPr id="15" name="TextBox 14"/>
          <p:cNvSpPr txBox="1"/>
          <p:nvPr/>
        </p:nvSpPr>
        <p:spPr>
          <a:xfrm>
            <a:off x="1262232" y="1784199"/>
            <a:ext cx="914400" cy="243259"/>
          </a:xfrm>
          <a:prstGeom prst="rect">
            <a:avLst/>
          </a:prstGeom>
          <a:noFill/>
        </p:spPr>
        <p:txBody>
          <a:bodyPr wrap="square" lIns="73266" tIns="36633" rIns="73266" bIns="36633" rtlCol="0">
            <a:spAutoFit/>
          </a:bodyPr>
          <a:lstStyle/>
          <a:p>
            <a:r>
              <a:rPr lang="en-US" b="1" u="sng" dirty="0" smtClean="0">
                <a:solidFill>
                  <a:schemeClr val="tx2"/>
                </a:solidFill>
              </a:rPr>
              <a:t>Companies</a:t>
            </a:r>
            <a:endParaRPr lang="en-US" b="1" u="sng" dirty="0">
              <a:solidFill>
                <a:schemeClr val="tx2"/>
              </a:solidFill>
            </a:endParaRPr>
          </a:p>
        </p:txBody>
      </p:sp>
      <p:sp>
        <p:nvSpPr>
          <p:cNvPr id="16" name="TextBox 15"/>
          <p:cNvSpPr txBox="1"/>
          <p:nvPr/>
        </p:nvSpPr>
        <p:spPr>
          <a:xfrm>
            <a:off x="3073707" y="1784199"/>
            <a:ext cx="823038" cy="243259"/>
          </a:xfrm>
          <a:prstGeom prst="rect">
            <a:avLst/>
          </a:prstGeom>
          <a:noFill/>
        </p:spPr>
        <p:txBody>
          <a:bodyPr wrap="square" lIns="73266" tIns="36633" rIns="73266" bIns="36633" rtlCol="0">
            <a:spAutoFit/>
          </a:bodyPr>
          <a:lstStyle/>
          <a:p>
            <a:pPr algn="ctr"/>
            <a:r>
              <a:rPr lang="en-US" b="1" u="sng" dirty="0" smtClean="0">
                <a:solidFill>
                  <a:schemeClr val="tx2"/>
                </a:solidFill>
              </a:rPr>
              <a:t>Segment</a:t>
            </a:r>
            <a:endParaRPr lang="en-US" b="1" u="sng" dirty="0">
              <a:solidFill>
                <a:schemeClr val="tx2"/>
              </a:solidFill>
            </a:endParaRPr>
          </a:p>
        </p:txBody>
      </p:sp>
      <p:sp>
        <p:nvSpPr>
          <p:cNvPr id="17" name="TextBox 16"/>
          <p:cNvSpPr txBox="1"/>
          <p:nvPr/>
        </p:nvSpPr>
        <p:spPr>
          <a:xfrm>
            <a:off x="4581466" y="1784199"/>
            <a:ext cx="2060460" cy="243259"/>
          </a:xfrm>
          <a:prstGeom prst="rect">
            <a:avLst/>
          </a:prstGeom>
          <a:noFill/>
        </p:spPr>
        <p:txBody>
          <a:bodyPr wrap="square" lIns="73266" tIns="36633" rIns="73266" bIns="36633" rtlCol="0">
            <a:spAutoFit/>
          </a:bodyPr>
          <a:lstStyle/>
          <a:p>
            <a:pPr algn="ctr"/>
            <a:r>
              <a:rPr lang="en-US" b="1" u="sng" dirty="0" smtClean="0">
                <a:solidFill>
                  <a:schemeClr val="tx2"/>
                </a:solidFill>
              </a:rPr>
              <a:t>Total investment: </a:t>
            </a:r>
            <a:r>
              <a:rPr lang="en-US" b="1" dirty="0" smtClean="0">
                <a:solidFill>
                  <a:schemeClr val="tx2"/>
                </a:solidFill>
              </a:rPr>
              <a:t>~$17.1B</a:t>
            </a:r>
            <a:endParaRPr lang="en-US" b="1" dirty="0">
              <a:solidFill>
                <a:schemeClr val="tx2"/>
              </a:solidFill>
            </a:endParaRPr>
          </a:p>
        </p:txBody>
      </p:sp>
      <p:sp>
        <p:nvSpPr>
          <p:cNvPr id="18" name="TextBox 17"/>
          <p:cNvSpPr txBox="1"/>
          <p:nvPr/>
        </p:nvSpPr>
        <p:spPr>
          <a:xfrm>
            <a:off x="6641926" y="4009155"/>
            <a:ext cx="2057400" cy="289425"/>
          </a:xfrm>
          <a:prstGeom prst="rect">
            <a:avLst/>
          </a:prstGeom>
          <a:noFill/>
        </p:spPr>
        <p:txBody>
          <a:bodyPr wrap="square" lIns="73266" tIns="36633" rIns="73266" bIns="36633" rtlCol="0">
            <a:spAutoFit/>
          </a:bodyPr>
          <a:lstStyle/>
          <a:p>
            <a:r>
              <a:rPr lang="en-US" sz="1400" b="1" dirty="0" smtClean="0">
                <a:solidFill>
                  <a:schemeClr val="tx2"/>
                </a:solidFill>
              </a:rPr>
              <a:t>Payments: ~$3.8B</a:t>
            </a:r>
            <a:endParaRPr lang="en-US" sz="1400" b="1" dirty="0">
              <a:solidFill>
                <a:schemeClr val="tx2"/>
              </a:solidFill>
            </a:endParaRPr>
          </a:p>
        </p:txBody>
      </p:sp>
      <p:sp>
        <p:nvSpPr>
          <p:cNvPr id="19" name="TextBox 18"/>
          <p:cNvSpPr txBox="1"/>
          <p:nvPr/>
        </p:nvSpPr>
        <p:spPr>
          <a:xfrm>
            <a:off x="6641926" y="5072232"/>
            <a:ext cx="1828800" cy="289425"/>
          </a:xfrm>
          <a:prstGeom prst="rect">
            <a:avLst/>
          </a:prstGeom>
          <a:noFill/>
        </p:spPr>
        <p:txBody>
          <a:bodyPr wrap="square" lIns="73266" tIns="36633" rIns="73266" bIns="36633" rtlCol="0">
            <a:spAutoFit/>
          </a:bodyPr>
          <a:lstStyle/>
          <a:p>
            <a:r>
              <a:rPr lang="en-US" sz="1400" b="1" dirty="0" smtClean="0">
                <a:solidFill>
                  <a:schemeClr val="tx2"/>
                </a:solidFill>
              </a:rPr>
              <a:t>Lending: ~$6.7B</a:t>
            </a:r>
            <a:endParaRPr lang="en-US" sz="1400" b="1" dirty="0">
              <a:solidFill>
                <a:schemeClr val="tx2"/>
              </a:solidFill>
            </a:endParaRPr>
          </a:p>
        </p:txBody>
      </p:sp>
      <p:sp>
        <p:nvSpPr>
          <p:cNvPr id="32" name="Left Brace 31"/>
          <p:cNvSpPr/>
          <p:nvPr/>
        </p:nvSpPr>
        <p:spPr bwMode="auto">
          <a:xfrm flipH="1">
            <a:off x="6362178" y="3776832"/>
            <a:ext cx="189229" cy="735106"/>
          </a:xfrm>
          <a:prstGeom prst="leftBrace">
            <a:avLst/>
          </a:prstGeom>
          <a:noFill/>
          <a:ln w="9525" cap="flat" cmpd="sng" algn="ctr">
            <a:solidFill>
              <a:srgbClr val="808080"/>
            </a:solidFill>
            <a:prstDash val="solid"/>
            <a:round/>
            <a:headEnd type="none" w="med" len="med"/>
            <a:tailEnd type="none" w="med" len="med"/>
          </a:ln>
          <a:effectLst/>
        </p:spPr>
        <p:txBody>
          <a:bodyPr vert="vert270" wrap="none" lIns="36633" tIns="36633" rIns="36633" bIns="36633" numCol="1" rtlCol="0" anchor="ctr" anchorCtr="0" compatLnSpc="1">
            <a:prstTxWarp prst="textNoShape">
              <a:avLst/>
            </a:prstTxWarp>
          </a:bodyPr>
          <a:lstStyle/>
          <a:p>
            <a:pPr algn="ctr" defTabSz="732663">
              <a:spcBef>
                <a:spcPct val="50000"/>
              </a:spcBef>
            </a:pPr>
            <a:endParaRPr lang="en-US" sz="600" dirty="0" smtClean="0">
              <a:solidFill>
                <a:schemeClr val="tx2"/>
              </a:solidFill>
            </a:endParaRPr>
          </a:p>
          <a:p>
            <a:pPr defTabSz="732663">
              <a:spcBef>
                <a:spcPct val="50000"/>
              </a:spcBef>
            </a:pPr>
            <a:endParaRPr lang="en-US" sz="600" dirty="0" smtClean="0">
              <a:solidFill>
                <a:schemeClr val="tx2"/>
              </a:solidFill>
            </a:endParaRPr>
          </a:p>
          <a:p>
            <a:pPr defTabSz="732663">
              <a:spcBef>
                <a:spcPct val="50000"/>
              </a:spcBef>
            </a:pPr>
            <a:endParaRPr lang="en-US" sz="600" dirty="0" smtClean="0">
              <a:solidFill>
                <a:schemeClr val="tx2"/>
              </a:solidFill>
            </a:endParaRPr>
          </a:p>
        </p:txBody>
      </p:sp>
      <p:sp>
        <p:nvSpPr>
          <p:cNvPr id="33" name="Left Brace 32"/>
          <p:cNvSpPr/>
          <p:nvPr/>
        </p:nvSpPr>
        <p:spPr bwMode="auto">
          <a:xfrm flipH="1">
            <a:off x="6362178" y="4533453"/>
            <a:ext cx="192024" cy="1367763"/>
          </a:xfrm>
          <a:prstGeom prst="leftBrace">
            <a:avLst/>
          </a:prstGeom>
          <a:noFill/>
          <a:ln w="9525" cap="flat" cmpd="sng" algn="ctr">
            <a:solidFill>
              <a:srgbClr val="808080"/>
            </a:solidFill>
            <a:prstDash val="solid"/>
            <a:round/>
            <a:headEnd type="none" w="med" len="med"/>
            <a:tailEnd type="none" w="med" len="med"/>
          </a:ln>
          <a:effectLst/>
        </p:spPr>
        <p:txBody>
          <a:bodyPr vert="vert270" wrap="none" lIns="36633" tIns="36633" rIns="36633" bIns="36633" numCol="1" rtlCol="0" anchor="ctr" anchorCtr="0" compatLnSpc="1">
            <a:prstTxWarp prst="textNoShape">
              <a:avLst/>
            </a:prstTxWarp>
          </a:bodyPr>
          <a:lstStyle/>
          <a:p>
            <a:pPr algn="ctr" defTabSz="732663">
              <a:spcBef>
                <a:spcPct val="50000"/>
              </a:spcBef>
            </a:pPr>
            <a:endParaRPr lang="en-US" sz="600" dirty="0" smtClean="0">
              <a:solidFill>
                <a:schemeClr val="tx2"/>
              </a:solidFill>
            </a:endParaRPr>
          </a:p>
          <a:p>
            <a:pPr defTabSz="732663">
              <a:spcBef>
                <a:spcPct val="50000"/>
              </a:spcBef>
            </a:pPr>
            <a:endParaRPr lang="en-US" sz="600" dirty="0" smtClean="0">
              <a:solidFill>
                <a:schemeClr val="tx2"/>
              </a:solidFill>
            </a:endParaRPr>
          </a:p>
          <a:p>
            <a:pPr defTabSz="732663">
              <a:spcBef>
                <a:spcPct val="50000"/>
              </a:spcBef>
            </a:pPr>
            <a:endParaRPr lang="en-US" sz="600" dirty="0" smtClean="0">
              <a:solidFill>
                <a:schemeClr val="tx2"/>
              </a:solidFill>
            </a:endParaRPr>
          </a:p>
        </p:txBody>
      </p:sp>
      <p:sp>
        <p:nvSpPr>
          <p:cNvPr id="34" name="TextBox 33"/>
          <p:cNvSpPr txBox="1"/>
          <p:nvPr/>
        </p:nvSpPr>
        <p:spPr>
          <a:xfrm>
            <a:off x="1295400" y="6114068"/>
            <a:ext cx="7924800" cy="350980"/>
          </a:xfrm>
          <a:prstGeom prst="rect">
            <a:avLst/>
          </a:prstGeom>
          <a:noFill/>
        </p:spPr>
        <p:txBody>
          <a:bodyPr wrap="square" lIns="73266" tIns="36633" rIns="73266" bIns="36633" rtlCol="0">
            <a:spAutoFit/>
          </a:bodyPr>
          <a:lstStyle/>
          <a:p>
            <a:r>
              <a:rPr lang="en-US" sz="900" i="1" dirty="0" smtClean="0">
                <a:solidFill>
                  <a:schemeClr val="tx2"/>
                </a:solidFill>
              </a:rPr>
              <a:t>Source: Venture Scanner (multi-year information not reconciled with CB insights annual fund raising data)</a:t>
            </a:r>
          </a:p>
          <a:p>
            <a:r>
              <a:rPr lang="en-US" sz="900" i="1" dirty="0" smtClean="0">
                <a:solidFill>
                  <a:schemeClr val="tx2"/>
                </a:solidFill>
              </a:rPr>
              <a:t>Note: Not exhaustive.  Data does not include Crypto companies; estimated to have ~$0.3B by 107 startups </a:t>
            </a:r>
            <a:endParaRPr lang="en-US" sz="900" i="1" dirty="0">
              <a:solidFill>
                <a:schemeClr val="tx2"/>
              </a:solidFill>
            </a:endParaRPr>
          </a:p>
        </p:txBody>
      </p:sp>
      <p:cxnSp>
        <p:nvCxnSpPr>
          <p:cNvPr id="49" name="Straight Connector 48"/>
          <p:cNvCxnSpPr/>
          <p:nvPr/>
        </p:nvCxnSpPr>
        <p:spPr bwMode="auto">
          <a:xfrm flipH="1">
            <a:off x="1359900" y="3724702"/>
            <a:ext cx="4975459" cy="0"/>
          </a:xfrm>
          <a:prstGeom prst="line">
            <a:avLst/>
          </a:prstGeom>
          <a:noFill/>
          <a:ln w="15875" cap="flat" cmpd="sng" algn="ctr">
            <a:solidFill>
              <a:srgbClr val="808080"/>
            </a:solidFill>
            <a:prstDash val="dash"/>
            <a:round/>
            <a:headEnd type="none" w="med" len="med"/>
            <a:tailEnd type="none" w="med" len="med"/>
          </a:ln>
          <a:effectLst/>
        </p:spPr>
      </p:cxnSp>
      <p:cxnSp>
        <p:nvCxnSpPr>
          <p:cNvPr id="51" name="Straight Connector 50"/>
          <p:cNvCxnSpPr/>
          <p:nvPr/>
        </p:nvCxnSpPr>
        <p:spPr bwMode="auto">
          <a:xfrm flipH="1">
            <a:off x="1359900" y="4511938"/>
            <a:ext cx="4975459" cy="0"/>
          </a:xfrm>
          <a:prstGeom prst="line">
            <a:avLst/>
          </a:prstGeom>
          <a:noFill/>
          <a:ln w="15875" cap="flat" cmpd="sng" algn="ctr">
            <a:solidFill>
              <a:srgbClr val="808080"/>
            </a:solidFill>
            <a:prstDash val="dash"/>
            <a:round/>
            <a:headEnd type="none" w="med" len="med"/>
            <a:tailEnd type="none" w="med" len="med"/>
          </a:ln>
          <a:effectLst/>
        </p:spPr>
      </p:cxnSp>
      <p:sp>
        <p:nvSpPr>
          <p:cNvPr id="81" name="Rounded Rectangular Callout 80"/>
          <p:cNvSpPr/>
          <p:nvPr/>
        </p:nvSpPr>
        <p:spPr bwMode="auto">
          <a:xfrm>
            <a:off x="6067429" y="2793548"/>
            <a:ext cx="1933571" cy="648148"/>
          </a:xfrm>
          <a:prstGeom prst="wedgeRoundRectCallout">
            <a:avLst>
              <a:gd name="adj1" fmla="val -23302"/>
              <a:gd name="adj2" fmla="val 46414"/>
              <a:gd name="adj3" fmla="val 16667"/>
            </a:avLst>
          </a:prstGeom>
          <a:solidFill>
            <a:srgbClr val="969696"/>
          </a:solidFill>
          <a:ln w="9525" cap="flat" cmpd="sng" algn="ctr">
            <a:noFill/>
            <a:prstDash val="solid"/>
            <a:round/>
            <a:headEnd type="none" w="med" len="med"/>
            <a:tailEnd type="none" w="med" len="med"/>
          </a:ln>
          <a:effectLst/>
        </p:spPr>
        <p:txBody>
          <a:bodyPr vert="horz" wrap="square" lIns="36633" tIns="36633" rIns="36633" bIns="36633" numCol="1" rtlCol="0" anchor="ctr" anchorCtr="0" compatLnSpc="1">
            <a:prstTxWarp prst="textNoShape">
              <a:avLst/>
            </a:prstTxWarp>
          </a:bodyPr>
          <a:lstStyle/>
          <a:p>
            <a:pPr algn="ctr" defTabSz="732663">
              <a:spcBef>
                <a:spcPct val="50000"/>
              </a:spcBef>
            </a:pPr>
            <a:r>
              <a:rPr lang="en-US" b="1" dirty="0" smtClean="0">
                <a:solidFill>
                  <a:schemeClr val="bg1"/>
                </a:solidFill>
              </a:rPr>
              <a:t>Payments and Lending constitute ~60% of all VC investment</a:t>
            </a:r>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Tree>
    <p:custDataLst>
      <p:tags r:id="rId1"/>
    </p:custDataLst>
    <p:extLst>
      <p:ext uri="{BB962C8B-B14F-4D97-AF65-F5344CB8AC3E}">
        <p14:creationId xmlns:p14="http://schemas.microsoft.com/office/powerpoint/2010/main" val="275908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Embracing the changing environment </a:t>
            </a:r>
            <a:endParaRPr lang="en-US" dirty="0"/>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5</a:t>
            </a:r>
            <a:endParaRPr lang="en-US" dirty="0"/>
          </a:p>
        </p:txBody>
      </p:sp>
      <p:grpSp>
        <p:nvGrpSpPr>
          <p:cNvPr id="16" name="Group 15"/>
          <p:cNvGrpSpPr/>
          <p:nvPr/>
        </p:nvGrpSpPr>
        <p:grpSpPr>
          <a:xfrm>
            <a:off x="3566951" y="1666875"/>
            <a:ext cx="3362069" cy="3015674"/>
            <a:chOff x="3200400" y="2362200"/>
            <a:chExt cx="3766236" cy="3378200"/>
          </a:xfrm>
        </p:grpSpPr>
        <p:graphicFrame>
          <p:nvGraphicFramePr>
            <p:cNvPr id="15" name="Chart 14"/>
            <p:cNvGraphicFramePr/>
            <p:nvPr>
              <p:custDataLst>
                <p:tags r:id="rId5"/>
              </p:custDataLst>
              <p:extLst>
                <p:ext uri="{D42A27DB-BD31-4B8C-83A1-F6EECF244321}">
                  <p14:modId xmlns:p14="http://schemas.microsoft.com/office/powerpoint/2010/main" val="933610397"/>
                </p:ext>
              </p:extLst>
            </p:nvPr>
          </p:nvGraphicFramePr>
          <p:xfrm>
            <a:off x="3200400" y="2362200"/>
            <a:ext cx="3766236" cy="3378200"/>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p:cNvSpPr txBox="1"/>
            <p:nvPr/>
          </p:nvSpPr>
          <p:spPr>
            <a:xfrm>
              <a:off x="4473918" y="3568614"/>
              <a:ext cx="1219199" cy="965371"/>
            </a:xfrm>
            <a:prstGeom prst="rect">
              <a:avLst/>
            </a:prstGeom>
            <a:noFill/>
          </p:spPr>
          <p:txBody>
            <a:bodyPr vert="horz" wrap="square" lIns="0" tIns="0" rIns="0" bIns="0" rtlCol="0" anchor="ctr">
              <a:spAutoFit/>
            </a:bodyPr>
            <a:lstStyle/>
            <a:p>
              <a:pPr algn="ctr"/>
              <a:r>
                <a:rPr lang="en-US" sz="1400" b="1" dirty="0" smtClean="0">
                  <a:solidFill>
                    <a:schemeClr val="tx2"/>
                  </a:solidFill>
                  <a:latin typeface="Arial"/>
                </a:rPr>
                <a:t>How Banks Embrace Financial Technology</a:t>
              </a:r>
            </a:p>
          </p:txBody>
        </p:sp>
      </p:grpSp>
      <p:sp>
        <p:nvSpPr>
          <p:cNvPr id="18" name="AutoShape 19"/>
          <p:cNvSpPr>
            <a:spLocks noChangeArrowheads="1"/>
          </p:cNvSpPr>
          <p:nvPr/>
        </p:nvSpPr>
        <p:spPr bwMode="auto">
          <a:xfrm>
            <a:off x="6076373" y="2450501"/>
            <a:ext cx="1238827" cy="368899"/>
          </a:xfrm>
          <a:prstGeom prst="roundRect">
            <a:avLst>
              <a:gd name="adj" fmla="val 16667"/>
            </a:avLst>
          </a:prstGeom>
          <a:ln w="57150">
            <a:solidFill>
              <a:srgbClr val="6490CB"/>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45682" tIns="45682" rIns="45682" bIns="45682" anchor="ctr"/>
          <a:lstStyle/>
          <a:p>
            <a:pPr algn="ctr" defTabSz="1018951">
              <a:spcBef>
                <a:spcPct val="20000"/>
              </a:spcBef>
              <a:buClr>
                <a:srgbClr val="C0C0C0"/>
              </a:buClr>
              <a:buSzPct val="92000"/>
            </a:pPr>
            <a:r>
              <a:rPr sz="1400" b="1" dirty="0" smtClean="0">
                <a:solidFill>
                  <a:schemeClr val="tx2"/>
                </a:solidFill>
              </a:rPr>
              <a:t>Collaborate</a:t>
            </a:r>
            <a:endParaRPr sz="1400" b="1" dirty="0">
              <a:solidFill>
                <a:schemeClr val="tx2"/>
              </a:solidFill>
            </a:endParaRPr>
          </a:p>
        </p:txBody>
      </p:sp>
      <p:sp>
        <p:nvSpPr>
          <p:cNvPr id="19" name="AutoShape 19"/>
          <p:cNvSpPr>
            <a:spLocks noChangeArrowheads="1"/>
          </p:cNvSpPr>
          <p:nvPr/>
        </p:nvSpPr>
        <p:spPr bwMode="auto">
          <a:xfrm>
            <a:off x="4694279" y="4217897"/>
            <a:ext cx="1238827" cy="368899"/>
          </a:xfrm>
          <a:prstGeom prst="roundRect">
            <a:avLst>
              <a:gd name="adj" fmla="val 16667"/>
            </a:avLst>
          </a:prstGeom>
          <a:ln w="57150">
            <a:solidFill>
              <a:srgbClr val="6490CB"/>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45682" tIns="45682" rIns="45682" bIns="45682" anchor="ctr"/>
          <a:lstStyle/>
          <a:p>
            <a:pPr algn="ctr" defTabSz="1018951">
              <a:spcBef>
                <a:spcPct val="20000"/>
              </a:spcBef>
              <a:buClr>
                <a:srgbClr val="C0C0C0"/>
              </a:buClr>
              <a:buSzPct val="92000"/>
            </a:pPr>
            <a:r>
              <a:rPr sz="1400" b="1" dirty="0" smtClean="0">
                <a:solidFill>
                  <a:schemeClr val="tx2"/>
                </a:solidFill>
              </a:rPr>
              <a:t>Build</a:t>
            </a:r>
            <a:endParaRPr sz="1400" b="1" dirty="0">
              <a:solidFill>
                <a:schemeClr val="tx2"/>
              </a:solidFill>
            </a:endParaRPr>
          </a:p>
        </p:txBody>
      </p:sp>
      <p:sp>
        <p:nvSpPr>
          <p:cNvPr id="20" name="AutoShape 19"/>
          <p:cNvSpPr>
            <a:spLocks noChangeArrowheads="1"/>
          </p:cNvSpPr>
          <p:nvPr/>
        </p:nvSpPr>
        <p:spPr bwMode="auto">
          <a:xfrm>
            <a:off x="3200400" y="2450501"/>
            <a:ext cx="1238827" cy="368899"/>
          </a:xfrm>
          <a:prstGeom prst="roundRect">
            <a:avLst>
              <a:gd name="adj" fmla="val 16667"/>
            </a:avLst>
          </a:prstGeom>
          <a:ln w="57150">
            <a:solidFill>
              <a:srgbClr val="6490CB"/>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45682" tIns="45682" rIns="45682" bIns="45682" anchor="ctr"/>
          <a:lstStyle/>
          <a:p>
            <a:pPr algn="ctr" defTabSz="1018951">
              <a:spcBef>
                <a:spcPct val="20000"/>
              </a:spcBef>
              <a:buClr>
                <a:srgbClr val="C0C0C0"/>
              </a:buClr>
              <a:buSzPct val="92000"/>
            </a:pPr>
            <a:r>
              <a:rPr sz="1400" b="1" dirty="0" smtClean="0">
                <a:solidFill>
                  <a:schemeClr val="tx2"/>
                </a:solidFill>
              </a:rPr>
              <a:t>Invest</a:t>
            </a:r>
            <a:endParaRPr sz="1400" b="1" dirty="0">
              <a:solidFill>
                <a:schemeClr val="tx2"/>
              </a:solidFill>
            </a:endParaRPr>
          </a:p>
        </p:txBody>
      </p:sp>
      <p:sp>
        <p:nvSpPr>
          <p:cNvPr id="22" name="Rectangle 17"/>
          <p:cNvSpPr>
            <a:spLocks noChangeArrowheads="1"/>
          </p:cNvSpPr>
          <p:nvPr/>
        </p:nvSpPr>
        <p:spPr bwMode="gray">
          <a:xfrm>
            <a:off x="1060745" y="1768250"/>
            <a:ext cx="2181225" cy="1508350"/>
          </a:xfrm>
          <a:prstGeom prst="rect">
            <a:avLst/>
          </a:prstGeom>
          <a:noFill/>
          <a:ln w="9525">
            <a:noFill/>
            <a:miter lim="800000"/>
            <a:headEnd/>
            <a:tailEnd/>
          </a:ln>
        </p:spPr>
        <p:txBody>
          <a:bodyPr wrap="square" lIns="0" tIns="0" rIns="0" bIns="0" anchor="t" anchorCtr="0">
            <a:noAutofit/>
          </a:bodyPr>
          <a:lstStyle/>
          <a:p>
            <a:pPr marL="146304" lvl="1" indent="-146304" defTabSz="1018951">
              <a:lnSpc>
                <a:spcPct val="110000"/>
              </a:lnSpc>
              <a:spcBef>
                <a:spcPts val="600"/>
              </a:spcBef>
              <a:spcAft>
                <a:spcPct val="0"/>
              </a:spcAft>
              <a:buClr>
                <a:srgbClr val="7397BC"/>
              </a:buClr>
              <a:buSzPct val="92000"/>
              <a:buFont typeface="Wingdings"/>
              <a:buChar char="n"/>
            </a:pPr>
            <a:r>
              <a:rPr lang="en-US" sz="1300" dirty="0" smtClean="0">
                <a:solidFill>
                  <a:schemeClr val="tx2"/>
                </a:solidFill>
                <a:latin typeface="Arial"/>
              </a:rPr>
              <a:t>Move from venture capital investment to bank investments </a:t>
            </a:r>
          </a:p>
          <a:p>
            <a:pPr marL="146304" lvl="1" indent="-146304" defTabSz="1018951">
              <a:lnSpc>
                <a:spcPct val="110000"/>
              </a:lnSpc>
              <a:spcBef>
                <a:spcPts val="600"/>
              </a:spcBef>
              <a:spcAft>
                <a:spcPct val="0"/>
              </a:spcAft>
              <a:buClr>
                <a:srgbClr val="7397BC"/>
              </a:buClr>
              <a:buSzPct val="92000"/>
              <a:buFont typeface="Wingdings"/>
              <a:buChar char="n"/>
            </a:pPr>
            <a:r>
              <a:rPr lang="en-US" sz="1300" dirty="0" smtClean="0">
                <a:solidFill>
                  <a:schemeClr val="tx2"/>
                </a:solidFill>
                <a:latin typeface="Arial"/>
              </a:rPr>
              <a:t>Thinking for short term fixes as well as long term innovation</a:t>
            </a:r>
            <a:endParaRPr lang="en-US" sz="1300" dirty="0">
              <a:solidFill>
                <a:schemeClr val="tx2"/>
              </a:solidFill>
              <a:latin typeface="Arial"/>
            </a:endParaRPr>
          </a:p>
          <a:p>
            <a:pPr marL="146304" lvl="1" indent="-146304" defTabSz="1018951">
              <a:lnSpc>
                <a:spcPct val="110000"/>
              </a:lnSpc>
              <a:spcBef>
                <a:spcPts val="600"/>
              </a:spcBef>
              <a:spcAft>
                <a:spcPct val="0"/>
              </a:spcAft>
              <a:buClr>
                <a:srgbClr val="7397BC"/>
              </a:buClr>
              <a:buSzPct val="92000"/>
              <a:buFont typeface="Wingdings"/>
              <a:buChar char="n"/>
            </a:pPr>
            <a:endParaRPr lang="en-US" sz="1300" dirty="0">
              <a:solidFill>
                <a:schemeClr val="tx2"/>
              </a:solidFill>
              <a:latin typeface="Arial"/>
            </a:endParaRPr>
          </a:p>
        </p:txBody>
      </p:sp>
      <p:sp>
        <p:nvSpPr>
          <p:cNvPr id="23" name="Rectangle 17"/>
          <p:cNvSpPr>
            <a:spLocks noChangeArrowheads="1"/>
          </p:cNvSpPr>
          <p:nvPr/>
        </p:nvSpPr>
        <p:spPr bwMode="gray">
          <a:xfrm>
            <a:off x="3810000" y="4724400"/>
            <a:ext cx="2289665" cy="762000"/>
          </a:xfrm>
          <a:prstGeom prst="rect">
            <a:avLst/>
          </a:prstGeom>
          <a:noFill/>
          <a:ln w="9525">
            <a:noFill/>
            <a:miter lim="800000"/>
            <a:headEnd/>
            <a:tailEnd/>
          </a:ln>
        </p:spPr>
        <p:txBody>
          <a:bodyPr wrap="square" lIns="0" tIns="0" rIns="0" bIns="0" anchor="t" anchorCtr="0">
            <a:noAutofit/>
          </a:bodyPr>
          <a:lstStyle/>
          <a:p>
            <a:pPr marL="146304" lvl="1" indent="-146304" defTabSz="1018951">
              <a:lnSpc>
                <a:spcPct val="110000"/>
              </a:lnSpc>
              <a:spcBef>
                <a:spcPts val="600"/>
              </a:spcBef>
              <a:spcAft>
                <a:spcPct val="0"/>
              </a:spcAft>
              <a:buClr>
                <a:srgbClr val="7397BC"/>
              </a:buClr>
              <a:buSzPct val="92000"/>
              <a:buFont typeface="Wingdings"/>
              <a:buChar char="n"/>
            </a:pPr>
            <a:r>
              <a:rPr lang="en-US" sz="1300" dirty="0">
                <a:solidFill>
                  <a:schemeClr val="tx2"/>
                </a:solidFill>
                <a:latin typeface="Arial"/>
              </a:rPr>
              <a:t>Overall, banks spent $50 billion in 2015 on new in-house technology </a:t>
            </a:r>
            <a:r>
              <a:rPr lang="en-US" sz="1300" dirty="0" smtClean="0">
                <a:solidFill>
                  <a:schemeClr val="tx2"/>
                </a:solidFill>
                <a:latin typeface="Arial"/>
              </a:rPr>
              <a:t>development</a:t>
            </a:r>
          </a:p>
          <a:p>
            <a:pPr marL="146304" lvl="1" indent="-146304" defTabSz="1018951">
              <a:lnSpc>
                <a:spcPct val="110000"/>
              </a:lnSpc>
              <a:spcBef>
                <a:spcPts val="600"/>
              </a:spcBef>
              <a:spcAft>
                <a:spcPct val="0"/>
              </a:spcAft>
              <a:buClr>
                <a:srgbClr val="7397BC"/>
              </a:buClr>
              <a:buSzPct val="92000"/>
              <a:buFont typeface="Wingdings"/>
              <a:buChar char="n"/>
            </a:pPr>
            <a:r>
              <a:rPr lang="en-US" sz="1300" dirty="0" smtClean="0">
                <a:solidFill>
                  <a:schemeClr val="tx2"/>
                </a:solidFill>
                <a:latin typeface="Arial"/>
              </a:rPr>
              <a:t>Banks planning significant boost in tech spending for 2016</a:t>
            </a:r>
            <a:endParaRPr lang="en-US" sz="1300" dirty="0">
              <a:solidFill>
                <a:schemeClr val="tx2"/>
              </a:solidFill>
              <a:latin typeface="Arial"/>
            </a:endParaRPr>
          </a:p>
          <a:p>
            <a:pPr marL="146304" lvl="1" indent="-146304" defTabSz="1018951">
              <a:lnSpc>
                <a:spcPct val="110000"/>
              </a:lnSpc>
              <a:spcBef>
                <a:spcPts val="600"/>
              </a:spcBef>
              <a:spcAft>
                <a:spcPct val="0"/>
              </a:spcAft>
              <a:buClr>
                <a:srgbClr val="7397BC"/>
              </a:buClr>
              <a:buSzPct val="92000"/>
              <a:buFont typeface="Wingdings"/>
              <a:buChar char="n"/>
            </a:pPr>
            <a:endParaRPr lang="en-US" sz="1300" dirty="0">
              <a:solidFill>
                <a:schemeClr val="tx2"/>
              </a:solidFill>
              <a:latin typeface="Arial"/>
            </a:endParaRPr>
          </a:p>
        </p:txBody>
      </p:sp>
      <p:sp>
        <p:nvSpPr>
          <p:cNvPr id="24" name="Rectangle 17"/>
          <p:cNvSpPr>
            <a:spLocks noChangeArrowheads="1"/>
          </p:cNvSpPr>
          <p:nvPr/>
        </p:nvSpPr>
        <p:spPr bwMode="gray">
          <a:xfrm>
            <a:off x="6674857" y="2909324"/>
            <a:ext cx="2884813" cy="1205473"/>
          </a:xfrm>
          <a:prstGeom prst="rect">
            <a:avLst/>
          </a:prstGeom>
          <a:noFill/>
          <a:ln w="9525">
            <a:noFill/>
            <a:miter lim="800000"/>
            <a:headEnd/>
            <a:tailEnd/>
          </a:ln>
        </p:spPr>
        <p:txBody>
          <a:bodyPr wrap="square" lIns="0" tIns="0" rIns="0" bIns="0" anchor="t" anchorCtr="0">
            <a:noAutofit/>
          </a:bodyPr>
          <a:lstStyle/>
          <a:p>
            <a:pPr marL="146304" lvl="1" indent="-146304" defTabSz="1018951">
              <a:lnSpc>
                <a:spcPct val="110000"/>
              </a:lnSpc>
              <a:spcBef>
                <a:spcPts val="600"/>
              </a:spcBef>
              <a:spcAft>
                <a:spcPct val="0"/>
              </a:spcAft>
              <a:buClr>
                <a:srgbClr val="7397BC"/>
              </a:buClr>
              <a:buSzPct val="92000"/>
              <a:buFont typeface="Wingdings"/>
              <a:buChar char="n"/>
            </a:pPr>
            <a:r>
              <a:rPr lang="en-US" sz="1300" dirty="0" smtClean="0">
                <a:solidFill>
                  <a:schemeClr val="tx2"/>
                </a:solidFill>
                <a:latin typeface="Arial"/>
              </a:rPr>
              <a:t>Shift from competition to collaboration</a:t>
            </a:r>
          </a:p>
          <a:p>
            <a:pPr marL="146304" lvl="1" indent="-146304" defTabSz="1018951">
              <a:lnSpc>
                <a:spcPct val="110000"/>
              </a:lnSpc>
              <a:spcBef>
                <a:spcPts val="600"/>
              </a:spcBef>
              <a:spcAft>
                <a:spcPct val="0"/>
              </a:spcAft>
              <a:buClr>
                <a:srgbClr val="7397BC"/>
              </a:buClr>
              <a:buSzPct val="92000"/>
              <a:buFont typeface="Wingdings"/>
              <a:buChar char="n"/>
            </a:pPr>
            <a:r>
              <a:rPr lang="en-US" sz="1300" dirty="0" smtClean="0">
                <a:solidFill>
                  <a:schemeClr val="tx2"/>
                </a:solidFill>
                <a:latin typeface="Arial"/>
              </a:rPr>
              <a:t>New opportunities for smaller banks who lack capital to build solutions in-house to leverage fintech innovation</a:t>
            </a:r>
          </a:p>
          <a:p>
            <a:pPr marL="146304" lvl="1" indent="-146304" defTabSz="1018951">
              <a:lnSpc>
                <a:spcPct val="110000"/>
              </a:lnSpc>
              <a:spcBef>
                <a:spcPts val="600"/>
              </a:spcBef>
              <a:spcAft>
                <a:spcPct val="0"/>
              </a:spcAft>
              <a:buClr>
                <a:srgbClr val="7397BC"/>
              </a:buClr>
              <a:buSzPct val="92000"/>
              <a:buFont typeface="Wingdings"/>
              <a:buChar char="n"/>
            </a:pPr>
            <a:endParaRPr lang="en-US" sz="1300" dirty="0" smtClean="0">
              <a:solidFill>
                <a:schemeClr val="tx2"/>
              </a:solidFill>
              <a:latin typeface="Arial"/>
            </a:endParaRPr>
          </a:p>
          <a:p>
            <a:pPr marL="111112" lvl="1" indent="-109525" algn="l" defTabSz="1018951">
              <a:spcBef>
                <a:spcPts val="600"/>
              </a:spcBef>
              <a:buClr>
                <a:srgbClr val="7397BC"/>
              </a:buClr>
              <a:buSzPct val="92000"/>
              <a:buFont typeface="Wingdings"/>
              <a:buChar char="n"/>
            </a:pPr>
            <a:endParaRPr lang="en-US" sz="1300" dirty="0">
              <a:solidFill>
                <a:schemeClr val="tx2"/>
              </a:solidFill>
              <a:latin typeface="Arial"/>
            </a:endParaRPr>
          </a:p>
        </p:txBody>
      </p:sp>
      <p:sp>
        <p:nvSpPr>
          <p:cNvPr id="26" name="Rounded Rectangular Callout 25"/>
          <p:cNvSpPr/>
          <p:nvPr/>
        </p:nvSpPr>
        <p:spPr>
          <a:xfrm>
            <a:off x="6476619" y="4114799"/>
            <a:ext cx="2974848" cy="3076575"/>
          </a:xfrm>
          <a:prstGeom prst="wedgeRoundRectCallout">
            <a:avLst>
              <a:gd name="adj1" fmla="val -70316"/>
              <a:gd name="adj2" fmla="val -41080"/>
              <a:gd name="adj3" fmla="val 16667"/>
            </a:avLst>
          </a:prstGeom>
          <a:solidFill>
            <a:schemeClr val="bg1">
              <a:lumMod val="95000"/>
            </a:schemeClr>
          </a:solidFill>
          <a:ln w="9525">
            <a:solidFill>
              <a:schemeClr val="tx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utoShape 19"/>
          <p:cNvSpPr>
            <a:spLocks noChangeArrowheads="1"/>
          </p:cNvSpPr>
          <p:nvPr/>
        </p:nvSpPr>
        <p:spPr bwMode="auto">
          <a:xfrm>
            <a:off x="6929196" y="5570133"/>
            <a:ext cx="2376354" cy="762349"/>
          </a:xfrm>
          <a:prstGeom prst="roundRect">
            <a:avLst/>
          </a:prstGeom>
          <a:noFill/>
          <a:ln w="38100" algn="ctr">
            <a:noFill/>
            <a:round/>
            <a:headEnd/>
            <a:tailEnd/>
          </a:ln>
        </p:spPr>
        <p:txBody>
          <a:bodyPr lIns="45683" tIns="45683" rIns="45683" bIns="45683" anchor="t"/>
          <a:lstStyle/>
          <a:p>
            <a:pPr marL="1587" lvl="1" defTabSz="1018951">
              <a:spcBef>
                <a:spcPts val="199"/>
              </a:spcBef>
              <a:buClr>
                <a:srgbClr val="7397BC"/>
              </a:buClr>
              <a:buSzPct val="92000"/>
            </a:pPr>
            <a:r>
              <a:rPr lang="en-US" sz="1400" b="1" i="1" dirty="0" smtClean="0">
                <a:solidFill>
                  <a:schemeClr val="tx2"/>
                </a:solidFill>
              </a:rPr>
              <a:t>40,000</a:t>
            </a:r>
            <a:r>
              <a:rPr lang="en-US" sz="1400" b="1" i="1" dirty="0">
                <a:solidFill>
                  <a:schemeClr val="tx2"/>
                </a:solidFill>
              </a:rPr>
              <a:t>+ </a:t>
            </a:r>
            <a:r>
              <a:rPr lang="en-US" sz="1400" b="1" i="1" dirty="0" smtClean="0">
                <a:solidFill>
                  <a:schemeClr val="tx2"/>
                </a:solidFill>
              </a:rPr>
              <a:t>technologists </a:t>
            </a:r>
          </a:p>
          <a:p>
            <a:pPr marL="1587" lvl="1" defTabSz="1018951">
              <a:spcBef>
                <a:spcPts val="199"/>
              </a:spcBef>
              <a:buClr>
                <a:srgbClr val="7397BC"/>
              </a:buClr>
              <a:buSzPct val="92000"/>
            </a:pPr>
            <a:r>
              <a:rPr lang="en-US" sz="1400" b="1" i="1" dirty="0" smtClean="0">
                <a:solidFill>
                  <a:schemeClr val="tx2"/>
                </a:solidFill>
              </a:rPr>
              <a:t>$9.4bn </a:t>
            </a:r>
            <a:r>
              <a:rPr lang="en-US" sz="1400" b="1" i="1" dirty="0">
                <a:solidFill>
                  <a:schemeClr val="tx2"/>
                </a:solidFill>
              </a:rPr>
              <a:t>total tech </a:t>
            </a:r>
            <a:r>
              <a:rPr lang="en-US" sz="1400" b="1" i="1" dirty="0" smtClean="0">
                <a:solidFill>
                  <a:schemeClr val="tx2"/>
                </a:solidFill>
              </a:rPr>
              <a:t>budget</a:t>
            </a:r>
          </a:p>
          <a:p>
            <a:pPr marL="1587" lvl="1" defTabSz="1018951">
              <a:spcBef>
                <a:spcPts val="199"/>
              </a:spcBef>
              <a:buClr>
                <a:srgbClr val="7397BC"/>
              </a:buClr>
              <a:buSzPct val="92000"/>
            </a:pPr>
            <a:endParaRPr lang="en-US" sz="1400" b="1" i="1" dirty="0">
              <a:solidFill>
                <a:schemeClr val="tx2"/>
              </a:solidFill>
            </a:endParaRPr>
          </a:p>
          <a:p>
            <a:pPr marL="111112" lvl="1" indent="-109525" defTabSz="1018951">
              <a:spcBef>
                <a:spcPts val="199"/>
              </a:spcBef>
              <a:buClr>
                <a:srgbClr val="7397BC"/>
              </a:buClr>
              <a:buSzPct val="92000"/>
              <a:buFont typeface="Wingdings"/>
              <a:buChar char="n"/>
            </a:pPr>
            <a:endParaRPr lang="en-US" sz="1400" b="1" i="1" dirty="0" smtClean="0">
              <a:solidFill>
                <a:schemeClr val="tx2"/>
              </a:solidFill>
              <a:latin typeface="Arial"/>
            </a:endParaRPr>
          </a:p>
        </p:txBody>
      </p:sp>
      <p:pic>
        <p:nvPicPr>
          <p:cNvPr id="1028" name="Picture 4" descr="Employees playing pool in the recreation zo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9536" y="4510596"/>
            <a:ext cx="1511722" cy="975804"/>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ular Callout 29"/>
          <p:cNvSpPr/>
          <p:nvPr/>
        </p:nvSpPr>
        <p:spPr>
          <a:xfrm>
            <a:off x="6147178" y="730849"/>
            <a:ext cx="3061203" cy="1421801"/>
          </a:xfrm>
          <a:prstGeom prst="wedgeRoundRectCallout">
            <a:avLst>
              <a:gd name="adj1" fmla="val -32346"/>
              <a:gd name="adj2" fmla="val 74559"/>
              <a:gd name="adj3" fmla="val 16667"/>
            </a:avLst>
          </a:prstGeom>
          <a:solidFill>
            <a:schemeClr val="bg1">
              <a:lumMod val="95000"/>
            </a:schemeClr>
          </a:solidFill>
          <a:ln w="9525">
            <a:solidFill>
              <a:schemeClr val="tx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ular Callout 30"/>
          <p:cNvSpPr/>
          <p:nvPr/>
        </p:nvSpPr>
        <p:spPr>
          <a:xfrm>
            <a:off x="1169329" y="3407980"/>
            <a:ext cx="2371766" cy="2563716"/>
          </a:xfrm>
          <a:prstGeom prst="wedgeRoundRectCallout">
            <a:avLst>
              <a:gd name="adj1" fmla="val 42920"/>
              <a:gd name="adj2" fmla="val -75989"/>
              <a:gd name="adj3" fmla="val 16667"/>
            </a:avLst>
          </a:prstGeom>
          <a:solidFill>
            <a:schemeClr val="bg1">
              <a:lumMod val="95000"/>
            </a:schemeClr>
          </a:solidFill>
          <a:ln w="9525">
            <a:solidFill>
              <a:schemeClr val="tx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
          <p:cNvSpPr txBox="1">
            <a:spLocks noChangeArrowheads="1"/>
          </p:cNvSpPr>
          <p:nvPr>
            <p:custDataLst>
              <p:tags r:id="rId2"/>
            </p:custDataLst>
          </p:nvPr>
        </p:nvSpPr>
        <p:spPr bwMode="gray">
          <a:xfrm>
            <a:off x="6400800" y="4145511"/>
            <a:ext cx="3130296" cy="224331"/>
          </a:xfrm>
          <a:prstGeom prst="rect">
            <a:avLst/>
          </a:prstGeom>
          <a:noFill/>
          <a:ln w="6350">
            <a:noFill/>
            <a:miter lim="800000"/>
            <a:headEnd/>
            <a:tailEnd/>
          </a:ln>
          <a:effectLst/>
        </p:spPr>
        <p:txBody>
          <a:bodyPr vert="horz" wrap="square" lIns="91440" tIns="36575" rIns="36575" bIns="36575" numCol="1" anchor="ctr" anchorCtr="0" compatLnSpc="1">
            <a:prstTxWarp prst="textNoShape">
              <a:avLst/>
            </a:prstTxWarp>
            <a:noAutofit/>
          </a:bodyPr>
          <a:lstStyle/>
          <a:p>
            <a:pPr algn="ctr" defTabSz="1019175" eaLnBrk="1" hangingPunct="1">
              <a:lnSpc>
                <a:spcPct val="110000"/>
              </a:lnSpc>
              <a:spcBef>
                <a:spcPct val="70000"/>
              </a:spcBef>
              <a:buClr>
                <a:srgbClr val="C0C0C0"/>
              </a:buClr>
              <a:buSzPct val="92000"/>
            </a:pPr>
            <a:r>
              <a:rPr lang="en-US" b="1" i="1" dirty="0" smtClean="0">
                <a:solidFill>
                  <a:schemeClr val="tx2"/>
                </a:solidFill>
                <a:latin typeface="+mn-lt"/>
              </a:rPr>
              <a:t>J.P. Morgan’s Response</a:t>
            </a:r>
          </a:p>
        </p:txBody>
      </p:sp>
      <p:sp>
        <p:nvSpPr>
          <p:cNvPr id="41" name="Rectangle 5"/>
          <p:cNvSpPr txBox="1">
            <a:spLocks noChangeArrowheads="1"/>
          </p:cNvSpPr>
          <p:nvPr>
            <p:custDataLst>
              <p:tags r:id="rId3"/>
            </p:custDataLst>
          </p:nvPr>
        </p:nvSpPr>
        <p:spPr bwMode="gray">
          <a:xfrm>
            <a:off x="6112631" y="762000"/>
            <a:ext cx="3130296" cy="224331"/>
          </a:xfrm>
          <a:prstGeom prst="rect">
            <a:avLst/>
          </a:prstGeom>
          <a:noFill/>
          <a:ln w="6350">
            <a:noFill/>
            <a:miter lim="800000"/>
            <a:headEnd/>
            <a:tailEnd/>
          </a:ln>
          <a:effectLst/>
        </p:spPr>
        <p:txBody>
          <a:bodyPr vert="horz" wrap="square" lIns="91440" tIns="36575" rIns="36575" bIns="36575" numCol="1" anchor="ctr" anchorCtr="0" compatLnSpc="1">
            <a:prstTxWarp prst="textNoShape">
              <a:avLst/>
            </a:prstTxWarp>
            <a:noAutofit/>
          </a:bodyPr>
          <a:lstStyle/>
          <a:p>
            <a:pPr algn="ctr" defTabSz="1019175" eaLnBrk="1" hangingPunct="1">
              <a:lnSpc>
                <a:spcPct val="110000"/>
              </a:lnSpc>
              <a:spcBef>
                <a:spcPct val="70000"/>
              </a:spcBef>
              <a:buClr>
                <a:srgbClr val="C0C0C0"/>
              </a:buClr>
              <a:buSzPct val="92000"/>
            </a:pPr>
            <a:r>
              <a:rPr lang="en-US" b="1" i="1" dirty="0" smtClean="0">
                <a:solidFill>
                  <a:schemeClr val="tx2"/>
                </a:solidFill>
                <a:latin typeface="+mn-lt"/>
              </a:rPr>
              <a:t>J.P. Morgan’s Response</a:t>
            </a:r>
          </a:p>
        </p:txBody>
      </p:sp>
      <p:sp>
        <p:nvSpPr>
          <p:cNvPr id="42" name="Rectangle 5"/>
          <p:cNvSpPr txBox="1">
            <a:spLocks noChangeArrowheads="1"/>
          </p:cNvSpPr>
          <p:nvPr>
            <p:custDataLst>
              <p:tags r:id="rId4"/>
            </p:custDataLst>
          </p:nvPr>
        </p:nvSpPr>
        <p:spPr bwMode="gray">
          <a:xfrm>
            <a:off x="790064" y="3450020"/>
            <a:ext cx="3130296" cy="224331"/>
          </a:xfrm>
          <a:prstGeom prst="rect">
            <a:avLst/>
          </a:prstGeom>
          <a:noFill/>
          <a:ln w="6350">
            <a:noFill/>
            <a:miter lim="800000"/>
            <a:headEnd/>
            <a:tailEnd/>
          </a:ln>
          <a:effectLst/>
        </p:spPr>
        <p:txBody>
          <a:bodyPr vert="horz" wrap="square" lIns="91440" tIns="36575" rIns="36575" bIns="36575" numCol="1" anchor="ctr" anchorCtr="0" compatLnSpc="1">
            <a:prstTxWarp prst="textNoShape">
              <a:avLst/>
            </a:prstTxWarp>
            <a:noAutofit/>
          </a:bodyPr>
          <a:lstStyle/>
          <a:p>
            <a:pPr algn="ctr" defTabSz="1019175" eaLnBrk="1" hangingPunct="1">
              <a:lnSpc>
                <a:spcPct val="110000"/>
              </a:lnSpc>
              <a:spcBef>
                <a:spcPct val="70000"/>
              </a:spcBef>
              <a:buClr>
                <a:srgbClr val="C0C0C0"/>
              </a:buClr>
              <a:buSzPct val="92000"/>
            </a:pPr>
            <a:r>
              <a:rPr lang="en-US" b="1" i="1" dirty="0" smtClean="0">
                <a:solidFill>
                  <a:schemeClr val="tx2"/>
                </a:solidFill>
                <a:latin typeface="+mn-lt"/>
              </a:rPr>
              <a:t>J.P. Morgan’s Response</a:t>
            </a:r>
          </a:p>
        </p:txBody>
      </p:sp>
      <p:sp>
        <p:nvSpPr>
          <p:cNvPr id="4" name="Rectangle 3"/>
          <p:cNvSpPr/>
          <p:nvPr/>
        </p:nvSpPr>
        <p:spPr>
          <a:xfrm>
            <a:off x="1273959" y="5255567"/>
            <a:ext cx="2162506" cy="646331"/>
          </a:xfrm>
          <a:prstGeom prst="rect">
            <a:avLst/>
          </a:prstGeom>
        </p:spPr>
        <p:txBody>
          <a:bodyPr wrap="square">
            <a:spAutoFit/>
          </a:bodyPr>
          <a:lstStyle/>
          <a:p>
            <a:pPr marL="1587" lvl="1" defTabSz="1018951">
              <a:spcBef>
                <a:spcPts val="199"/>
              </a:spcBef>
              <a:buClr>
                <a:srgbClr val="7397BC"/>
              </a:buClr>
              <a:buSzPct val="92000"/>
            </a:pPr>
            <a:r>
              <a:rPr lang="en-US" sz="1200" i="1" dirty="0" smtClean="0">
                <a:solidFill>
                  <a:schemeClr val="tx2"/>
                </a:solidFill>
              </a:rPr>
              <a:t>+ Engagement </a:t>
            </a:r>
            <a:r>
              <a:rPr lang="en-US" sz="1200" i="1" dirty="0">
                <a:solidFill>
                  <a:schemeClr val="tx2"/>
                </a:solidFill>
              </a:rPr>
              <a:t>with more than </a:t>
            </a:r>
            <a:r>
              <a:rPr lang="en-US" sz="1200" b="1" i="1" dirty="0">
                <a:solidFill>
                  <a:schemeClr val="tx2"/>
                </a:solidFill>
              </a:rPr>
              <a:t>300</a:t>
            </a:r>
            <a:r>
              <a:rPr lang="en-US" sz="1200" i="1" dirty="0">
                <a:solidFill>
                  <a:schemeClr val="tx2"/>
                </a:solidFill>
              </a:rPr>
              <a:t> emerging technology firms in </a:t>
            </a:r>
            <a:r>
              <a:rPr lang="en-US" sz="1200" i="1" dirty="0" smtClean="0">
                <a:solidFill>
                  <a:schemeClr val="tx2"/>
                </a:solidFill>
              </a:rPr>
              <a:t>2015 </a:t>
            </a:r>
            <a:endParaRPr lang="en-US" sz="1200" i="1" dirty="0">
              <a:solidFill>
                <a:schemeClr val="tx2"/>
              </a:solidFill>
            </a:endParaRPr>
          </a:p>
        </p:txBody>
      </p:sp>
      <p:pic>
        <p:nvPicPr>
          <p:cNvPr id="307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30055" y="4572000"/>
            <a:ext cx="1064910" cy="46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AutoShape 19"/>
          <p:cNvSpPr>
            <a:spLocks noChangeArrowheads="1"/>
          </p:cNvSpPr>
          <p:nvPr/>
        </p:nvSpPr>
        <p:spPr bwMode="auto">
          <a:xfrm>
            <a:off x="8112594" y="4807784"/>
            <a:ext cx="1387220" cy="762349"/>
          </a:xfrm>
          <a:prstGeom prst="roundRect">
            <a:avLst/>
          </a:prstGeom>
          <a:noFill/>
          <a:ln w="38100" algn="ctr">
            <a:noFill/>
            <a:round/>
            <a:headEnd/>
            <a:tailEnd/>
          </a:ln>
        </p:spPr>
        <p:txBody>
          <a:bodyPr lIns="45683" tIns="45683" rIns="45683" bIns="45683" anchor="ctr"/>
          <a:lstStyle/>
          <a:p>
            <a:pPr marL="1587" lvl="1" defTabSz="1018951">
              <a:spcBef>
                <a:spcPts val="199"/>
              </a:spcBef>
              <a:buClr>
                <a:srgbClr val="7397BC"/>
              </a:buClr>
              <a:buSzPct val="92000"/>
            </a:pPr>
            <a:r>
              <a:rPr lang="en-US" sz="1200" i="1" dirty="0" smtClean="0">
                <a:solidFill>
                  <a:schemeClr val="tx2"/>
                </a:solidFill>
              </a:rPr>
              <a:t>+ Other Industry leading products</a:t>
            </a:r>
            <a:endParaRPr lang="en-US" sz="1200" i="1" dirty="0" smtClean="0">
              <a:solidFill>
                <a:schemeClr val="tx2"/>
              </a:solidFill>
              <a:latin typeface="Arial"/>
            </a:endParaRPr>
          </a:p>
        </p:txBody>
      </p:sp>
      <p:sp>
        <p:nvSpPr>
          <p:cNvPr id="33" name="Rectangle 32"/>
          <p:cNvSpPr/>
          <p:nvPr/>
        </p:nvSpPr>
        <p:spPr>
          <a:xfrm>
            <a:off x="1273959" y="3698379"/>
            <a:ext cx="2162505" cy="1427466"/>
          </a:xfrm>
          <a:prstGeom prst="rect">
            <a:avLst/>
          </a:prstGeom>
          <a:noFill/>
          <a:ln w="9525">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300" dirty="0" smtClean="0">
                <a:solidFill>
                  <a:schemeClr val="tx2"/>
                </a:solidFill>
              </a:rPr>
              <a:t>Recently invested in:</a:t>
            </a:r>
            <a:r>
              <a:rPr lang="en-US" sz="1600" b="1" dirty="0" smtClean="0">
                <a:solidFill>
                  <a:schemeClr val="tx2"/>
                </a:solidFill>
              </a:rPr>
              <a:t> </a:t>
            </a:r>
            <a:endParaRPr lang="en-US" sz="1600" b="1" dirty="0">
              <a:solidFill>
                <a:schemeClr val="tx2"/>
              </a:solidFill>
            </a:endParaRPr>
          </a:p>
          <a:p>
            <a:pPr marL="285750" indent="-285750">
              <a:spcBef>
                <a:spcPts val="600"/>
              </a:spcBef>
              <a:buFont typeface="Wingdings" panose="05000000000000000000" pitchFamily="2" charset="2"/>
              <a:buChar char="ü"/>
            </a:pPr>
            <a:r>
              <a:rPr lang="en-US" sz="1600" b="1" dirty="0" smtClean="0">
                <a:solidFill>
                  <a:schemeClr val="tx2"/>
                </a:solidFill>
              </a:rPr>
              <a:t>Avant</a:t>
            </a:r>
            <a:endParaRPr lang="en-US" sz="1600" b="1" dirty="0">
              <a:solidFill>
                <a:schemeClr val="tx2"/>
              </a:solidFill>
            </a:endParaRPr>
          </a:p>
          <a:p>
            <a:pPr marL="285750" indent="-285750">
              <a:spcBef>
                <a:spcPts val="600"/>
              </a:spcBef>
              <a:buFont typeface="Wingdings" panose="05000000000000000000" pitchFamily="2" charset="2"/>
              <a:buChar char="ü"/>
            </a:pPr>
            <a:r>
              <a:rPr lang="en-US" sz="1600" b="1" dirty="0" smtClean="0">
                <a:solidFill>
                  <a:schemeClr val="tx2"/>
                </a:solidFill>
              </a:rPr>
              <a:t>Digital Asset Holdings</a:t>
            </a:r>
            <a:endParaRPr lang="en-US" sz="1600" b="1" dirty="0">
              <a:solidFill>
                <a:schemeClr val="tx2"/>
              </a:solidFill>
            </a:endParaRPr>
          </a:p>
          <a:p>
            <a:pPr marL="285750" indent="-285750">
              <a:spcBef>
                <a:spcPts val="600"/>
              </a:spcBef>
              <a:buFont typeface="Wingdings" panose="05000000000000000000" pitchFamily="2" charset="2"/>
              <a:buChar char="ü"/>
            </a:pPr>
            <a:r>
              <a:rPr lang="en-US" sz="1600" b="1" dirty="0" smtClean="0">
                <a:solidFill>
                  <a:schemeClr val="tx2"/>
                </a:solidFill>
              </a:rPr>
              <a:t>Motif Investing</a:t>
            </a:r>
            <a:endParaRPr lang="en-US" sz="1600" b="1" dirty="0">
              <a:solidFill>
                <a:schemeClr val="tx2"/>
              </a:solidFill>
            </a:endParaRPr>
          </a:p>
        </p:txBody>
      </p:sp>
      <p:sp>
        <p:nvSpPr>
          <p:cNvPr id="36" name="Rectangle 35"/>
          <p:cNvSpPr/>
          <p:nvPr/>
        </p:nvSpPr>
        <p:spPr>
          <a:xfrm>
            <a:off x="6293724" y="1629430"/>
            <a:ext cx="2949204" cy="461665"/>
          </a:xfrm>
          <a:prstGeom prst="rect">
            <a:avLst/>
          </a:prstGeom>
        </p:spPr>
        <p:txBody>
          <a:bodyPr wrap="square">
            <a:spAutoFit/>
          </a:bodyPr>
          <a:lstStyle/>
          <a:p>
            <a:pPr marL="1587" lvl="1" defTabSz="1018951">
              <a:spcBef>
                <a:spcPts val="199"/>
              </a:spcBef>
              <a:buClr>
                <a:srgbClr val="7397BC"/>
              </a:buClr>
              <a:buSzPct val="92000"/>
            </a:pPr>
            <a:r>
              <a:rPr lang="en-US" sz="1200" i="1" dirty="0" smtClean="0">
                <a:solidFill>
                  <a:schemeClr val="tx2"/>
                </a:solidFill>
              </a:rPr>
              <a:t>+ Engagement </a:t>
            </a:r>
            <a:r>
              <a:rPr lang="en-US" sz="1200" i="1" dirty="0">
                <a:solidFill>
                  <a:schemeClr val="tx2"/>
                </a:solidFill>
              </a:rPr>
              <a:t>with more than </a:t>
            </a:r>
            <a:r>
              <a:rPr lang="en-US" sz="1200" b="1" i="1" dirty="0">
                <a:solidFill>
                  <a:schemeClr val="tx2"/>
                </a:solidFill>
              </a:rPr>
              <a:t>300</a:t>
            </a:r>
            <a:r>
              <a:rPr lang="en-US" sz="1200" i="1" dirty="0">
                <a:solidFill>
                  <a:schemeClr val="tx2"/>
                </a:solidFill>
              </a:rPr>
              <a:t> emerging technology firms in </a:t>
            </a:r>
            <a:r>
              <a:rPr lang="en-US" sz="1200" i="1" dirty="0" smtClean="0">
                <a:solidFill>
                  <a:schemeClr val="tx2"/>
                </a:solidFill>
              </a:rPr>
              <a:t>2015 </a:t>
            </a:r>
            <a:endParaRPr lang="en-US" sz="1200" i="1" dirty="0">
              <a:solidFill>
                <a:schemeClr val="tx2"/>
              </a:solidFill>
            </a:endParaRPr>
          </a:p>
        </p:txBody>
      </p:sp>
      <p:sp>
        <p:nvSpPr>
          <p:cNvPr id="37" name="Rectangle 36"/>
          <p:cNvSpPr/>
          <p:nvPr/>
        </p:nvSpPr>
        <p:spPr>
          <a:xfrm>
            <a:off x="6191783" y="986331"/>
            <a:ext cx="1568700" cy="643099"/>
          </a:xfrm>
          <a:prstGeom prst="rect">
            <a:avLst/>
          </a:prstGeom>
          <a:noFill/>
          <a:ln w="9525">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ü"/>
            </a:pPr>
            <a:r>
              <a:rPr lang="en-US" sz="1600" b="1" dirty="0" smtClean="0">
                <a:solidFill>
                  <a:schemeClr val="tx2"/>
                </a:solidFill>
              </a:rPr>
              <a:t>LevelUp</a:t>
            </a:r>
            <a:endParaRPr lang="en-US" sz="1600" b="1" dirty="0">
              <a:solidFill>
                <a:schemeClr val="tx2"/>
              </a:solidFill>
            </a:endParaRPr>
          </a:p>
          <a:p>
            <a:pPr marL="285750" indent="-285750">
              <a:spcBef>
                <a:spcPts val="600"/>
              </a:spcBef>
              <a:buFont typeface="Wingdings" panose="05000000000000000000" pitchFamily="2" charset="2"/>
              <a:buChar char="ü"/>
            </a:pPr>
            <a:r>
              <a:rPr lang="en-US" sz="1600" b="1" dirty="0" smtClean="0">
                <a:solidFill>
                  <a:schemeClr val="tx2"/>
                </a:solidFill>
              </a:rPr>
              <a:t>Apple Pay</a:t>
            </a:r>
            <a:endParaRPr lang="en-US" sz="1600" b="1" dirty="0">
              <a:solidFill>
                <a:schemeClr val="tx2"/>
              </a:solidFill>
            </a:endParaRPr>
          </a:p>
        </p:txBody>
      </p:sp>
      <p:sp>
        <p:nvSpPr>
          <p:cNvPr id="38" name="Rectangle 37"/>
          <p:cNvSpPr/>
          <p:nvPr/>
        </p:nvSpPr>
        <p:spPr>
          <a:xfrm>
            <a:off x="7726265" y="986331"/>
            <a:ext cx="1568700" cy="643099"/>
          </a:xfrm>
          <a:prstGeom prst="rect">
            <a:avLst/>
          </a:prstGeom>
          <a:noFill/>
          <a:ln w="9525">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ü"/>
            </a:pPr>
            <a:r>
              <a:rPr lang="en-US" sz="1600" b="1" dirty="0" smtClean="0">
                <a:solidFill>
                  <a:schemeClr val="tx2"/>
                </a:solidFill>
              </a:rPr>
              <a:t>OnDeck</a:t>
            </a:r>
          </a:p>
          <a:p>
            <a:pPr marL="285750" indent="-285750">
              <a:spcBef>
                <a:spcPts val="600"/>
              </a:spcBef>
              <a:buFont typeface="Wingdings" panose="05000000000000000000" pitchFamily="2" charset="2"/>
              <a:buChar char="ü"/>
            </a:pPr>
            <a:r>
              <a:rPr lang="en-US" sz="1600" b="1" dirty="0" smtClean="0">
                <a:solidFill>
                  <a:schemeClr val="tx2"/>
                </a:solidFill>
              </a:rPr>
              <a:t>Kensho</a:t>
            </a:r>
            <a:endParaRPr lang="en-US" sz="1600" b="1" dirty="0">
              <a:solidFill>
                <a:schemeClr val="tx2"/>
              </a:solidFill>
            </a:endParaRPr>
          </a:p>
        </p:txBody>
      </p:sp>
      <p:pic>
        <p:nvPicPr>
          <p:cNvPr id="4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84509" y="6428838"/>
            <a:ext cx="1784211" cy="40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09975" y="6149854"/>
            <a:ext cx="1242124" cy="415498"/>
          </a:xfrm>
          <a:prstGeom prst="rect">
            <a:avLst/>
          </a:prstGeom>
        </p:spPr>
        <p:txBody>
          <a:bodyPr wrap="square">
            <a:spAutoFit/>
          </a:bodyPr>
          <a:lstStyle/>
          <a:p>
            <a:r>
              <a:rPr lang="en-US" sz="1050" b="1" dirty="0">
                <a:solidFill>
                  <a:schemeClr val="tx2"/>
                </a:solidFill>
              </a:rPr>
              <a:t>Robotics Center of Excellence </a:t>
            </a:r>
          </a:p>
        </p:txBody>
      </p:sp>
      <p:pic>
        <p:nvPicPr>
          <p:cNvPr id="2050" name="Picture 2" descr="https://portal.jpmchase.net/sites/cib/Featured_News/PublishingImages/Robotics_55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94735" y="6542880"/>
            <a:ext cx="772228" cy="4988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039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Millennial Impact</a:t>
            </a:r>
            <a:endParaRPr lang="en-US" dirty="0"/>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6</a:t>
            </a:r>
            <a:endParaRPr lang="en-US" dirty="0"/>
          </a:p>
        </p:txBody>
      </p:sp>
      <p:cxnSp>
        <p:nvCxnSpPr>
          <p:cNvPr id="19" name="Elbow Connector 18"/>
          <p:cNvCxnSpPr>
            <a:endCxn id="25" idx="0"/>
          </p:cNvCxnSpPr>
          <p:nvPr/>
        </p:nvCxnSpPr>
        <p:spPr bwMode="auto">
          <a:xfrm rot="5400000">
            <a:off x="4895850" y="2838450"/>
            <a:ext cx="685800" cy="647700"/>
          </a:xfrm>
          <a:prstGeom prst="bentConnector3">
            <a:avLst>
              <a:gd name="adj1" fmla="val 78369"/>
            </a:avLst>
          </a:prstGeom>
          <a:noFill/>
          <a:ln w="19050" cap="flat" cmpd="sng" algn="ctr">
            <a:solidFill>
              <a:srgbClr val="808080"/>
            </a:solidFill>
            <a:prstDash val="solid"/>
            <a:round/>
            <a:headEnd type="none" w="med" len="med"/>
            <a:tailEnd type="none" w="med" len="med"/>
          </a:ln>
          <a:effectLst/>
        </p:spPr>
      </p:cxnSp>
      <p:sp>
        <p:nvSpPr>
          <p:cNvPr id="20" name="Rounded Rectangle 19"/>
          <p:cNvSpPr/>
          <p:nvPr/>
        </p:nvSpPr>
        <p:spPr bwMode="auto">
          <a:xfrm>
            <a:off x="4972456" y="1914015"/>
            <a:ext cx="3505200" cy="1229641"/>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97531527"/>
              </p:ext>
            </p:extLst>
          </p:nvPr>
        </p:nvGraphicFramePr>
        <p:xfrm>
          <a:off x="838201" y="1614353"/>
          <a:ext cx="7543799" cy="1509847"/>
        </p:xfrm>
        <a:graphic>
          <a:graphicData uri="http://schemas.openxmlformats.org/drawingml/2006/table">
            <a:tbl>
              <a:tblPr firstRow="1" firstCol="1" bandRow="1">
                <a:tableStyleId>{5C22544A-7EE6-4342-B048-85BDC9FD1C3A}</a:tableStyleId>
              </a:tblPr>
              <a:tblGrid>
                <a:gridCol w="4110070"/>
                <a:gridCol w="1235622"/>
                <a:gridCol w="1105557"/>
                <a:gridCol w="1092550"/>
              </a:tblGrid>
              <a:tr h="334842">
                <a:tc>
                  <a:txBody>
                    <a:bodyPr/>
                    <a:lstStyle/>
                    <a:p>
                      <a:pPr marL="0" marR="0">
                        <a:spcBef>
                          <a:spcPts val="0"/>
                        </a:spcBef>
                        <a:spcAft>
                          <a:spcPts val="0"/>
                        </a:spcAft>
                      </a:pPr>
                      <a:r>
                        <a:rPr lang="en-US" sz="1400" dirty="0">
                          <a:solidFill>
                            <a:schemeClr val="tx2"/>
                          </a:solidFill>
                          <a:effectLst/>
                        </a:rPr>
                        <a:t> </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2"/>
                          </a:solidFill>
                          <a:effectLst/>
                        </a:rPr>
                        <a:t>Millennials</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2"/>
                          </a:solidFill>
                          <a:effectLst/>
                        </a:rPr>
                        <a:t>GenXers</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2"/>
                          </a:solidFill>
                          <a:effectLst/>
                        </a:rPr>
                        <a:t>Boomers</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94099">
                <a:tc>
                  <a:txBody>
                    <a:bodyPr/>
                    <a:lstStyle/>
                    <a:p>
                      <a:pPr marL="0" marR="0" algn="r">
                        <a:spcBef>
                          <a:spcPts val="0"/>
                        </a:spcBef>
                        <a:spcAft>
                          <a:spcPts val="0"/>
                        </a:spcAft>
                      </a:pPr>
                      <a:r>
                        <a:rPr lang="en-US" sz="1400" dirty="0">
                          <a:solidFill>
                            <a:schemeClr val="tx2"/>
                          </a:solidFill>
                          <a:effectLst/>
                        </a:rPr>
                        <a:t>Used a bank’s mobile app</a:t>
                      </a:r>
                      <a:endParaRPr lang="en-US" sz="1400" dirty="0">
                        <a:solidFill>
                          <a:schemeClr val="tx2"/>
                        </a:solidFill>
                        <a:effectLst/>
                        <a:latin typeface="Calibri"/>
                        <a:ea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smtClean="0">
                          <a:solidFill>
                            <a:schemeClr val="tx2"/>
                          </a:solidFill>
                          <a:effectLst/>
                        </a:rPr>
                        <a:t>   67</a:t>
                      </a:r>
                      <a:r>
                        <a:rPr lang="en-US" sz="1400" b="1" dirty="0">
                          <a:solidFill>
                            <a:schemeClr val="tx2"/>
                          </a:solidFill>
                          <a:effectLst/>
                        </a:rPr>
                        <a:t>%</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smtClean="0">
                          <a:solidFill>
                            <a:schemeClr val="tx2"/>
                          </a:solidFill>
                          <a:effectLst/>
                        </a:rPr>
                        <a:t>   55</a:t>
                      </a:r>
                      <a:r>
                        <a:rPr lang="en-US" sz="1400" b="1" dirty="0">
                          <a:solidFill>
                            <a:schemeClr val="tx2"/>
                          </a:solidFill>
                          <a:effectLst/>
                        </a:rPr>
                        <a:t>%</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smtClean="0">
                          <a:solidFill>
                            <a:schemeClr val="tx2"/>
                          </a:solidFill>
                          <a:effectLst/>
                        </a:rPr>
                        <a:t>   33</a:t>
                      </a:r>
                      <a:r>
                        <a:rPr lang="en-US" sz="1400" b="1" dirty="0">
                          <a:solidFill>
                            <a:schemeClr val="tx2"/>
                          </a:solidFill>
                          <a:effectLst/>
                        </a:rPr>
                        <a:t>%</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94099">
                <a:tc>
                  <a:txBody>
                    <a:bodyPr/>
                    <a:lstStyle/>
                    <a:p>
                      <a:pPr marL="0" marR="0" algn="r">
                        <a:spcBef>
                          <a:spcPts val="0"/>
                        </a:spcBef>
                        <a:spcAft>
                          <a:spcPts val="0"/>
                        </a:spcAft>
                      </a:pPr>
                      <a:r>
                        <a:rPr lang="en-US" sz="1400" dirty="0">
                          <a:solidFill>
                            <a:schemeClr val="tx2"/>
                          </a:solidFill>
                          <a:effectLst/>
                        </a:rPr>
                        <a:t>Used a bank’s website or online portal</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78</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75</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67</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4099">
                <a:tc>
                  <a:txBody>
                    <a:bodyPr/>
                    <a:lstStyle/>
                    <a:p>
                      <a:pPr marL="0" marR="0" algn="r">
                        <a:spcBef>
                          <a:spcPts val="0"/>
                        </a:spcBef>
                        <a:spcAft>
                          <a:spcPts val="0"/>
                        </a:spcAft>
                      </a:pPr>
                      <a:r>
                        <a:rPr lang="en-US" sz="1400" dirty="0">
                          <a:solidFill>
                            <a:schemeClr val="tx2"/>
                          </a:solidFill>
                          <a:effectLst/>
                        </a:rPr>
                        <a:t>Used the mobile app to transfer money</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a:solidFill>
                            <a:schemeClr val="tx2"/>
                          </a:solidFill>
                          <a:effectLst/>
                        </a:rPr>
                        <a:t>26</a:t>
                      </a:r>
                      <a:endParaRPr lang="en-US" sz="1400" b="1">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19</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8</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708">
                <a:tc>
                  <a:txBody>
                    <a:bodyPr/>
                    <a:lstStyle/>
                    <a:p>
                      <a:pPr marL="0" marR="0" algn="r">
                        <a:spcBef>
                          <a:spcPts val="0"/>
                        </a:spcBef>
                        <a:spcAft>
                          <a:spcPts val="0"/>
                        </a:spcAft>
                      </a:pPr>
                      <a:r>
                        <a:rPr lang="en-US" sz="1400" dirty="0">
                          <a:solidFill>
                            <a:schemeClr val="tx2"/>
                          </a:solidFill>
                          <a:effectLst/>
                        </a:rPr>
                        <a:t>Used the mobile app to pay a friend or family</a:t>
                      </a:r>
                      <a:endParaRPr lang="en-US" sz="1400"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21</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12</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2"/>
                          </a:solidFill>
                          <a:effectLst/>
                        </a:rPr>
                        <a:t>5</a:t>
                      </a:r>
                      <a:endParaRPr lang="en-US" sz="1400" b="1" dirty="0">
                        <a:solidFill>
                          <a:schemeClr val="tx2"/>
                        </a:solidFill>
                        <a:effectLst/>
                        <a:latin typeface="Calibri"/>
                        <a:ea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TextBox 24"/>
          <p:cNvSpPr txBox="1"/>
          <p:nvPr/>
        </p:nvSpPr>
        <p:spPr>
          <a:xfrm>
            <a:off x="1676400" y="3505200"/>
            <a:ext cx="6477000" cy="685800"/>
          </a:xfrm>
          <a:prstGeom prst="roundRect">
            <a:avLst/>
          </a:prstGeom>
          <a:solidFill>
            <a:srgbClr val="E6E6E6"/>
          </a:solidFill>
          <a:ln>
            <a:noFill/>
          </a:ln>
        </p:spPr>
        <p:txBody>
          <a:bodyPr wrap="square" lIns="91440" tIns="91440" rIns="91440" bIns="91440" rtlCol="0">
            <a:noAutofit/>
          </a:bodyPr>
          <a:lstStyle/>
          <a:p>
            <a:r>
              <a:rPr lang="en-US" sz="1400" b="1" dirty="0" smtClean="0">
                <a:solidFill>
                  <a:schemeClr val="tx2"/>
                </a:solidFill>
              </a:rPr>
              <a:t>Chase’s Digital Adoption Survey </a:t>
            </a:r>
            <a:r>
              <a:rPr lang="en-US" sz="1400" dirty="0" smtClean="0">
                <a:solidFill>
                  <a:schemeClr val="tx2"/>
                </a:solidFill>
              </a:rPr>
              <a:t>shows a high percentage of millennials using mobile apps and websites for banking and to transfer money</a:t>
            </a:r>
            <a:endParaRPr lang="en-US" sz="1400" dirty="0">
              <a:solidFill>
                <a:schemeClr val="tx2"/>
              </a:solidFill>
            </a:endParaRPr>
          </a:p>
        </p:txBody>
      </p:sp>
      <p:sp>
        <p:nvSpPr>
          <p:cNvPr id="26" name="Rectangle 25"/>
          <p:cNvSpPr/>
          <p:nvPr/>
        </p:nvSpPr>
        <p:spPr bwMode="auto">
          <a:xfrm>
            <a:off x="5330952" y="1916349"/>
            <a:ext cx="495916" cy="1227307"/>
          </a:xfrm>
          <a:prstGeom prst="rect">
            <a:avLst/>
          </a:prstGeom>
          <a:noFill/>
          <a:ln w="19050" cap="flat" cmpd="sng" algn="ctr">
            <a:solidFill>
              <a:srgbClr val="80808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9" name="Rectangle 28"/>
          <p:cNvSpPr/>
          <p:nvPr/>
        </p:nvSpPr>
        <p:spPr>
          <a:xfrm>
            <a:off x="5902960" y="3205480"/>
            <a:ext cx="2266967" cy="215444"/>
          </a:xfrm>
          <a:prstGeom prst="rect">
            <a:avLst/>
          </a:prstGeom>
        </p:spPr>
        <p:txBody>
          <a:bodyPr wrap="none">
            <a:spAutoFit/>
          </a:bodyPr>
          <a:lstStyle/>
          <a:p>
            <a:r>
              <a:rPr lang="en-US" sz="800" dirty="0" smtClean="0">
                <a:solidFill>
                  <a:schemeClr val="tx2"/>
                </a:solidFill>
              </a:rPr>
              <a:t>Source: 2015 Chase Digital Adoption Survey</a:t>
            </a:r>
          </a:p>
        </p:txBody>
      </p:sp>
      <p:sp>
        <p:nvSpPr>
          <p:cNvPr id="16" name="TextBox 15"/>
          <p:cNvSpPr txBox="1"/>
          <p:nvPr/>
        </p:nvSpPr>
        <p:spPr>
          <a:xfrm>
            <a:off x="920116" y="7019925"/>
            <a:ext cx="4023359" cy="320203"/>
          </a:xfrm>
          <a:prstGeom prst="rect">
            <a:avLst/>
          </a:prstGeom>
          <a:noFill/>
        </p:spPr>
        <p:txBody>
          <a:bodyPr wrap="square" lIns="73266" tIns="36633" rIns="73266" bIns="36633" rtlCol="0">
            <a:spAutoFit/>
          </a:bodyPr>
          <a:lstStyle/>
          <a:p>
            <a:r>
              <a:rPr lang="en-US" sz="800" baseline="30000" dirty="0" smtClean="0">
                <a:solidFill>
                  <a:schemeClr val="tx2"/>
                </a:solidFill>
              </a:rPr>
              <a:t>1</a:t>
            </a:r>
            <a:r>
              <a:rPr lang="en-US" sz="800" dirty="0" smtClean="0">
                <a:solidFill>
                  <a:schemeClr val="tx2"/>
                </a:solidFill>
              </a:rPr>
              <a:t>Source: US Bureau of Labor Statistics</a:t>
            </a:r>
          </a:p>
          <a:p>
            <a:r>
              <a:rPr lang="en-US" sz="800" baseline="30000" dirty="0" smtClean="0">
                <a:solidFill>
                  <a:schemeClr val="tx2"/>
                </a:solidFill>
              </a:rPr>
              <a:t>2</a:t>
            </a:r>
            <a:r>
              <a:rPr lang="en-US" sz="800" dirty="0" smtClean="0">
                <a:solidFill>
                  <a:schemeClr val="tx2"/>
                </a:solidFill>
              </a:rPr>
              <a:t>Source</a:t>
            </a:r>
            <a:r>
              <a:rPr lang="en-US" sz="800" dirty="0">
                <a:solidFill>
                  <a:schemeClr val="tx2"/>
                </a:solidFill>
              </a:rPr>
              <a:t>: </a:t>
            </a:r>
            <a:r>
              <a:rPr lang="en-US" sz="800" dirty="0" smtClean="0">
                <a:solidFill>
                  <a:schemeClr val="tx2"/>
                </a:solidFill>
              </a:rPr>
              <a:t>FICO Millennial Insight Report</a:t>
            </a:r>
          </a:p>
        </p:txBody>
      </p:sp>
      <p:cxnSp>
        <p:nvCxnSpPr>
          <p:cNvPr id="21" name="Straight Arrow Connector 20"/>
          <p:cNvCxnSpPr/>
          <p:nvPr/>
        </p:nvCxnSpPr>
        <p:spPr bwMode="auto">
          <a:xfrm>
            <a:off x="4219759" y="5247530"/>
            <a:ext cx="809440" cy="0"/>
          </a:xfrm>
          <a:prstGeom prst="straightConnector1">
            <a:avLst/>
          </a:prstGeom>
          <a:noFill/>
          <a:ln w="9525" cap="flat" cmpd="sng" algn="ctr">
            <a:solidFill>
              <a:srgbClr val="808080"/>
            </a:solidFill>
            <a:prstDash val="solid"/>
            <a:round/>
            <a:headEnd type="none" w="med" len="med"/>
            <a:tailEnd type="triangle"/>
          </a:ln>
          <a:effectLst/>
        </p:spPr>
      </p:cxnSp>
      <p:cxnSp>
        <p:nvCxnSpPr>
          <p:cNvPr id="22" name="Straight Arrow Connector 21"/>
          <p:cNvCxnSpPr/>
          <p:nvPr/>
        </p:nvCxnSpPr>
        <p:spPr bwMode="auto">
          <a:xfrm>
            <a:off x="4219759" y="6324593"/>
            <a:ext cx="809440" cy="0"/>
          </a:xfrm>
          <a:prstGeom prst="straightConnector1">
            <a:avLst/>
          </a:prstGeom>
          <a:noFill/>
          <a:ln w="9525" cap="flat" cmpd="sng" algn="ctr">
            <a:solidFill>
              <a:srgbClr val="808080"/>
            </a:solidFill>
            <a:prstDash val="solid"/>
            <a:round/>
            <a:headEnd type="none" w="med" len="med"/>
            <a:tailEnd type="triangle"/>
          </a:ln>
          <a:effectLst/>
        </p:spPr>
      </p:cxnSp>
      <p:sp>
        <p:nvSpPr>
          <p:cNvPr id="27" name="Rounded Rectangle 26"/>
          <p:cNvSpPr/>
          <p:nvPr/>
        </p:nvSpPr>
        <p:spPr bwMode="auto">
          <a:xfrm>
            <a:off x="1219200" y="4790330"/>
            <a:ext cx="2879480" cy="1986499"/>
          </a:xfrm>
          <a:prstGeom prst="roundRect">
            <a:avLst/>
          </a:prstGeom>
          <a:solidFill>
            <a:schemeClr val="bg2">
              <a:lumMod val="20000"/>
              <a:lumOff val="80000"/>
            </a:schemeClr>
          </a:solidFill>
          <a:ln w="6350" cap="flat" cmpd="sng" algn="ctr">
            <a:solidFill>
              <a:srgbClr val="EBF2F5"/>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a:p>
        </p:txBody>
      </p:sp>
      <p:sp>
        <p:nvSpPr>
          <p:cNvPr id="28" name="Rectangle 27"/>
          <p:cNvSpPr/>
          <p:nvPr/>
        </p:nvSpPr>
        <p:spPr>
          <a:xfrm>
            <a:off x="2207534" y="4379404"/>
            <a:ext cx="902811" cy="338554"/>
          </a:xfrm>
          <a:prstGeom prst="rect">
            <a:avLst/>
          </a:prstGeom>
        </p:spPr>
        <p:txBody>
          <a:bodyPr wrap="none">
            <a:spAutoFit/>
          </a:bodyPr>
          <a:lstStyle/>
          <a:p>
            <a:pPr algn="ctr"/>
            <a:r>
              <a:rPr lang="en-US" sz="1600" dirty="0" smtClean="0">
                <a:solidFill>
                  <a:schemeClr val="tx2"/>
                </a:solidFill>
              </a:rPr>
              <a:t>Statistic</a:t>
            </a:r>
            <a:endParaRPr lang="en-US" sz="1600" dirty="0">
              <a:solidFill>
                <a:schemeClr val="tx2"/>
              </a:solidFill>
            </a:endParaRPr>
          </a:p>
        </p:txBody>
      </p:sp>
      <p:sp>
        <p:nvSpPr>
          <p:cNvPr id="30" name="Rectangle 29"/>
          <p:cNvSpPr/>
          <p:nvPr/>
        </p:nvSpPr>
        <p:spPr>
          <a:xfrm>
            <a:off x="1219200" y="4953000"/>
            <a:ext cx="2879480" cy="661720"/>
          </a:xfrm>
          <a:prstGeom prst="rect">
            <a:avLst/>
          </a:prstGeom>
        </p:spPr>
        <p:txBody>
          <a:bodyPr wrap="square">
            <a:spAutoFit/>
          </a:bodyPr>
          <a:lstStyle/>
          <a:p>
            <a:r>
              <a:rPr lang="en-US" sz="2400" b="1" dirty="0" smtClean="0">
                <a:solidFill>
                  <a:schemeClr val="tx2"/>
                </a:solidFill>
                <a:latin typeface="Arial"/>
              </a:rPr>
              <a:t>75%</a:t>
            </a:r>
            <a:r>
              <a:rPr lang="en-US" sz="2400" dirty="0" smtClean="0">
                <a:solidFill>
                  <a:schemeClr val="tx2"/>
                </a:solidFill>
                <a:latin typeface="Arial"/>
              </a:rPr>
              <a:t> </a:t>
            </a:r>
            <a:r>
              <a:rPr lang="en-US" sz="1300" dirty="0" smtClean="0">
                <a:solidFill>
                  <a:schemeClr val="tx2"/>
                </a:solidFill>
                <a:latin typeface="Arial"/>
              </a:rPr>
              <a:t>of the workforce will be made up of Millennials by 2030</a:t>
            </a:r>
            <a:r>
              <a:rPr lang="en-US" sz="1300" baseline="30000" dirty="0" smtClean="0">
                <a:solidFill>
                  <a:schemeClr val="tx2"/>
                </a:solidFill>
                <a:latin typeface="Arial"/>
              </a:rPr>
              <a:t>1</a:t>
            </a:r>
            <a:endParaRPr lang="en-US" sz="1300" baseline="30000" dirty="0">
              <a:solidFill>
                <a:schemeClr val="tx2"/>
              </a:solidFill>
              <a:latin typeface="Arial"/>
            </a:endParaRPr>
          </a:p>
        </p:txBody>
      </p:sp>
      <p:sp>
        <p:nvSpPr>
          <p:cNvPr id="31" name="Rectangle 30"/>
          <p:cNvSpPr/>
          <p:nvPr/>
        </p:nvSpPr>
        <p:spPr>
          <a:xfrm>
            <a:off x="1219200" y="5715000"/>
            <a:ext cx="2879480" cy="861774"/>
          </a:xfrm>
          <a:prstGeom prst="rect">
            <a:avLst/>
          </a:prstGeom>
        </p:spPr>
        <p:txBody>
          <a:bodyPr wrap="square">
            <a:spAutoFit/>
          </a:bodyPr>
          <a:lstStyle/>
          <a:p>
            <a:r>
              <a:rPr lang="en-US" sz="2400" b="1" dirty="0" smtClean="0">
                <a:solidFill>
                  <a:schemeClr val="tx2"/>
                </a:solidFill>
                <a:latin typeface="Arial"/>
              </a:rPr>
              <a:t>&gt;50%</a:t>
            </a:r>
            <a:r>
              <a:rPr lang="en-US" sz="2400" dirty="0" smtClean="0">
                <a:solidFill>
                  <a:schemeClr val="tx2"/>
                </a:solidFill>
                <a:latin typeface="Arial"/>
              </a:rPr>
              <a:t> </a:t>
            </a:r>
            <a:r>
              <a:rPr lang="en-US" sz="1300" dirty="0" smtClean="0">
                <a:solidFill>
                  <a:schemeClr val="tx2"/>
                </a:solidFill>
                <a:latin typeface="Arial"/>
              </a:rPr>
              <a:t>of Millennials are using non-traditional payment companies like PayPal and Venmo</a:t>
            </a:r>
            <a:r>
              <a:rPr lang="en-US" sz="1300" baseline="30000" dirty="0" smtClean="0">
                <a:solidFill>
                  <a:schemeClr val="tx2"/>
                </a:solidFill>
                <a:latin typeface="Arial"/>
              </a:rPr>
              <a:t>2</a:t>
            </a:r>
            <a:endParaRPr lang="en-US" sz="1300" baseline="30000" dirty="0">
              <a:solidFill>
                <a:schemeClr val="tx2"/>
              </a:solidFill>
              <a:latin typeface="Arial"/>
            </a:endParaRPr>
          </a:p>
        </p:txBody>
      </p:sp>
      <p:sp>
        <p:nvSpPr>
          <p:cNvPr id="35" name="Rectangle 34"/>
          <p:cNvSpPr/>
          <p:nvPr/>
        </p:nvSpPr>
        <p:spPr>
          <a:xfrm>
            <a:off x="6795936" y="4385846"/>
            <a:ext cx="788999" cy="338554"/>
          </a:xfrm>
          <a:prstGeom prst="rect">
            <a:avLst/>
          </a:prstGeom>
        </p:spPr>
        <p:txBody>
          <a:bodyPr wrap="none">
            <a:spAutoFit/>
          </a:bodyPr>
          <a:lstStyle/>
          <a:p>
            <a:pPr algn="ctr"/>
            <a:r>
              <a:rPr lang="en-US" sz="1600" dirty="0" smtClean="0">
                <a:solidFill>
                  <a:schemeClr val="tx2"/>
                </a:solidFill>
              </a:rPr>
              <a:t>Insight</a:t>
            </a:r>
            <a:endParaRPr lang="en-US" sz="1600" dirty="0">
              <a:solidFill>
                <a:schemeClr val="tx2"/>
              </a:solidFill>
            </a:endParaRPr>
          </a:p>
        </p:txBody>
      </p:sp>
      <p:sp>
        <p:nvSpPr>
          <p:cNvPr id="37" name="Rounded Rectangle 36"/>
          <p:cNvSpPr/>
          <p:nvPr/>
        </p:nvSpPr>
        <p:spPr bwMode="auto">
          <a:xfrm>
            <a:off x="5081440" y="4790330"/>
            <a:ext cx="4214959" cy="1986499"/>
          </a:xfrm>
          <a:prstGeom prst="roundRect">
            <a:avLst>
              <a:gd name="adj" fmla="val 11569"/>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none" lIns="45720" tIns="45720" rIns="45720" bIns="45720" numCol="1" spcCol="0" rtlCol="0" fromWordArt="0" anchor="ctr" anchorCtr="0" forceAA="0" compatLnSpc="1">
            <a:prstTxWarp prst="textNoShape">
              <a:avLst/>
            </a:prstTxWarp>
            <a:noAutofit/>
          </a:bodyPr>
          <a:lstStyle/>
          <a:p>
            <a:pPr>
              <a:spcBef>
                <a:spcPct val="50000"/>
              </a:spcBef>
            </a:pPr>
            <a:endParaRPr lang="en-US"/>
          </a:p>
        </p:txBody>
      </p:sp>
      <p:sp>
        <p:nvSpPr>
          <p:cNvPr id="38" name="Rectangle 37"/>
          <p:cNvSpPr/>
          <p:nvPr/>
        </p:nvSpPr>
        <p:spPr>
          <a:xfrm>
            <a:off x="5113005" y="4848225"/>
            <a:ext cx="4146990" cy="972574"/>
          </a:xfrm>
          <a:prstGeom prst="rect">
            <a:avLst/>
          </a:prstGeom>
        </p:spPr>
        <p:txBody>
          <a:bodyPr wrap="square">
            <a:spAutoFit/>
          </a:bodyPr>
          <a:lstStyle/>
          <a:p>
            <a:pPr marL="174625" lvl="1" indent="-173038" algn="l" defTabSz="1019175">
              <a:lnSpc>
                <a:spcPct val="110000"/>
              </a:lnSpc>
              <a:spcBef>
                <a:spcPct val="70000"/>
              </a:spcBef>
              <a:buClr>
                <a:srgbClr val="7397BC"/>
              </a:buClr>
              <a:buSzPct val="92000"/>
              <a:buFont typeface="Wingdings"/>
              <a:buChar char="n"/>
              <a:defRPr/>
            </a:pPr>
            <a:r>
              <a:rPr lang="en-GB" sz="1300" kern="0" dirty="0" smtClean="0">
                <a:solidFill>
                  <a:schemeClr val="tx2"/>
                </a:solidFill>
                <a:latin typeface="Arial"/>
              </a:rPr>
              <a:t>Millennials are highly </a:t>
            </a:r>
            <a:r>
              <a:rPr lang="en-GB" sz="1300" b="1" kern="0" dirty="0" smtClean="0">
                <a:solidFill>
                  <a:schemeClr val="tx2"/>
                </a:solidFill>
                <a:latin typeface="Arial"/>
              </a:rPr>
              <a:t>tech savvy </a:t>
            </a:r>
            <a:r>
              <a:rPr lang="en-GB" sz="1300" kern="0" dirty="0" smtClean="0">
                <a:solidFill>
                  <a:schemeClr val="tx2"/>
                </a:solidFill>
                <a:latin typeface="Arial"/>
              </a:rPr>
              <a:t>and grew up with internet and mobile devices, and as more and more become decision makers in businesses, the </a:t>
            </a:r>
            <a:r>
              <a:rPr lang="en-GB" sz="1300" b="1" kern="0" dirty="0" smtClean="0">
                <a:solidFill>
                  <a:schemeClr val="tx2"/>
                </a:solidFill>
                <a:latin typeface="Arial"/>
              </a:rPr>
              <a:t>shift to electronic B2B payments </a:t>
            </a:r>
            <a:r>
              <a:rPr lang="en-GB" sz="1300" kern="0" dirty="0" smtClean="0">
                <a:solidFill>
                  <a:schemeClr val="tx2"/>
                </a:solidFill>
                <a:latin typeface="Arial"/>
              </a:rPr>
              <a:t>could increase</a:t>
            </a:r>
            <a:endParaRPr lang="en-GB" sz="1300" kern="0" dirty="0">
              <a:solidFill>
                <a:schemeClr val="tx2"/>
              </a:solidFill>
              <a:latin typeface="Arial"/>
            </a:endParaRPr>
          </a:p>
        </p:txBody>
      </p:sp>
      <p:sp>
        <p:nvSpPr>
          <p:cNvPr id="39" name="Rectangle 38"/>
          <p:cNvSpPr/>
          <p:nvPr/>
        </p:nvSpPr>
        <p:spPr>
          <a:xfrm>
            <a:off x="5113005" y="5943600"/>
            <a:ext cx="4146989" cy="752514"/>
          </a:xfrm>
          <a:prstGeom prst="rect">
            <a:avLst/>
          </a:prstGeom>
        </p:spPr>
        <p:txBody>
          <a:bodyPr wrap="square">
            <a:spAutoFit/>
          </a:bodyPr>
          <a:lstStyle/>
          <a:p>
            <a:pPr marL="174625" lvl="1" indent="-173038" algn="l" defTabSz="1019175">
              <a:lnSpc>
                <a:spcPct val="110000"/>
              </a:lnSpc>
              <a:spcBef>
                <a:spcPct val="70000"/>
              </a:spcBef>
              <a:buClr>
                <a:srgbClr val="7397BC"/>
              </a:buClr>
              <a:buSzPct val="92000"/>
              <a:buFont typeface="Wingdings"/>
              <a:buChar char="n"/>
              <a:defRPr/>
            </a:pPr>
            <a:r>
              <a:rPr lang="en-US" sz="1300" b="1" kern="0" dirty="0" smtClean="0">
                <a:solidFill>
                  <a:schemeClr val="tx2"/>
                </a:solidFill>
                <a:latin typeface="Arial"/>
              </a:rPr>
              <a:t>User friendliness </a:t>
            </a:r>
            <a:r>
              <a:rPr lang="en-US" sz="1300" kern="0" dirty="0" smtClean="0">
                <a:solidFill>
                  <a:schemeClr val="tx2"/>
                </a:solidFill>
                <a:latin typeface="Arial"/>
              </a:rPr>
              <a:t>and </a:t>
            </a:r>
            <a:r>
              <a:rPr lang="en-US" sz="1300" b="1" kern="0" dirty="0" smtClean="0">
                <a:solidFill>
                  <a:schemeClr val="tx2"/>
                </a:solidFill>
                <a:latin typeface="Arial"/>
              </a:rPr>
              <a:t>customer experience </a:t>
            </a:r>
            <a:r>
              <a:rPr lang="en-US" sz="1300" kern="0" dirty="0" smtClean="0">
                <a:solidFill>
                  <a:schemeClr val="tx2"/>
                </a:solidFill>
                <a:latin typeface="Arial"/>
              </a:rPr>
              <a:t>is driving Millennials toward </a:t>
            </a:r>
            <a:r>
              <a:rPr lang="en-US" sz="1300" b="1" kern="0" dirty="0" smtClean="0">
                <a:solidFill>
                  <a:schemeClr val="tx2"/>
                </a:solidFill>
                <a:latin typeface="Arial"/>
              </a:rPr>
              <a:t>non-traditional banking </a:t>
            </a:r>
            <a:r>
              <a:rPr lang="en-US" sz="1300" kern="0" dirty="0" smtClean="0">
                <a:solidFill>
                  <a:schemeClr val="tx2"/>
                </a:solidFill>
                <a:latin typeface="Arial"/>
              </a:rPr>
              <a:t>options, so companies must be willing to adapt</a:t>
            </a:r>
            <a:endParaRPr lang="en-US" sz="1300" kern="0" dirty="0">
              <a:solidFill>
                <a:schemeClr val="tx2"/>
              </a:solidFill>
              <a:latin typeface="Arial"/>
            </a:endParaRPr>
          </a:p>
        </p:txBody>
      </p:sp>
    </p:spTree>
    <p:custDataLst>
      <p:tags r:id="rId1"/>
    </p:custDataLst>
    <p:extLst>
      <p:ext uri="{BB962C8B-B14F-4D97-AF65-F5344CB8AC3E}">
        <p14:creationId xmlns:p14="http://schemas.microsoft.com/office/powerpoint/2010/main" val="380032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 Faster Payments </a:t>
            </a:r>
            <a:endParaRPr lang="en-US" dirty="0"/>
          </a:p>
        </p:txBody>
      </p:sp>
      <p:sp>
        <p:nvSpPr>
          <p:cNvPr id="3" name="Footer Placeholder 2"/>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
        <p:nvSpPr>
          <p:cNvPr id="6" name="Slide Number Placeholder 5"/>
          <p:cNvSpPr>
            <a:spLocks noGrp="1"/>
          </p:cNvSpPr>
          <p:nvPr>
            <p:ph type="sldNum" sz="quarter" idx="10"/>
          </p:nvPr>
        </p:nvSpPr>
        <p:spPr>
          <a:xfrm>
            <a:off x="5175504" y="7251192"/>
            <a:ext cx="155448" cy="155448"/>
          </a:xfrm>
        </p:spPr>
        <p:txBody>
          <a:bodyPr/>
          <a:lstStyle/>
          <a:p>
            <a:r>
              <a:rPr lang="en-US" dirty="0" smtClean="0"/>
              <a:t>7</a:t>
            </a:r>
            <a:endParaRPr lang="en-US" dirty="0"/>
          </a:p>
        </p:txBody>
      </p:sp>
      <p:grpSp>
        <p:nvGrpSpPr>
          <p:cNvPr id="9" name="Group 8"/>
          <p:cNvGrpSpPr/>
          <p:nvPr/>
        </p:nvGrpSpPr>
        <p:grpSpPr>
          <a:xfrm>
            <a:off x="1171575" y="1749552"/>
            <a:ext cx="8048625" cy="460248"/>
            <a:chOff x="1171575" y="1597152"/>
            <a:chExt cx="8048625" cy="460248"/>
          </a:xfrm>
        </p:grpSpPr>
        <p:sp>
          <p:nvSpPr>
            <p:cNvPr id="4" name="Rounded Rectangle 3"/>
            <p:cNvSpPr/>
            <p:nvPr/>
          </p:nvSpPr>
          <p:spPr>
            <a:xfrm>
              <a:off x="1171575" y="1597152"/>
              <a:ext cx="1571625" cy="460248"/>
            </a:xfrm>
            <a:prstGeom prst="round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lnSpc>
                  <a:spcPts val="1500"/>
                </a:lnSpc>
              </a:pPr>
              <a:r>
                <a:rPr lang="en-US" sz="1200" b="1" dirty="0" smtClean="0">
                  <a:solidFill>
                    <a:schemeClr val="tx2"/>
                  </a:solidFill>
                </a:rPr>
                <a:t>Stakeholder Engagement</a:t>
              </a:r>
              <a:endParaRPr lang="en-US" sz="1200" b="1" dirty="0">
                <a:solidFill>
                  <a:schemeClr val="tx2"/>
                </a:solidFill>
              </a:endParaRPr>
            </a:p>
          </p:txBody>
        </p:sp>
        <p:sp>
          <p:nvSpPr>
            <p:cNvPr id="16" name="Rounded Rectangle 15"/>
            <p:cNvSpPr/>
            <p:nvPr/>
          </p:nvSpPr>
          <p:spPr>
            <a:xfrm>
              <a:off x="4405313" y="1597152"/>
              <a:ext cx="1571625" cy="460248"/>
            </a:xfrm>
            <a:prstGeom prst="round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lnSpc>
                  <a:spcPts val="1500"/>
                </a:lnSpc>
              </a:pPr>
              <a:r>
                <a:rPr lang="en-US" sz="1200" b="1" dirty="0" smtClean="0">
                  <a:solidFill>
                    <a:schemeClr val="tx2"/>
                  </a:solidFill>
                </a:rPr>
                <a:t>Payment Security</a:t>
              </a:r>
              <a:endParaRPr lang="en-US" sz="1200" b="1" dirty="0">
                <a:solidFill>
                  <a:schemeClr val="tx2"/>
                </a:solidFill>
              </a:endParaRPr>
            </a:p>
          </p:txBody>
        </p:sp>
        <p:sp>
          <p:nvSpPr>
            <p:cNvPr id="19" name="Rounded Rectangle 18"/>
            <p:cNvSpPr/>
            <p:nvPr/>
          </p:nvSpPr>
          <p:spPr>
            <a:xfrm>
              <a:off x="6029325" y="1597152"/>
              <a:ext cx="1571625" cy="460248"/>
            </a:xfrm>
            <a:prstGeom prst="round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lnSpc>
                  <a:spcPts val="1500"/>
                </a:lnSpc>
              </a:pPr>
              <a:r>
                <a:rPr lang="en-US" sz="1200" b="1" dirty="0" smtClean="0">
                  <a:solidFill>
                    <a:schemeClr val="tx2"/>
                  </a:solidFill>
                </a:rPr>
                <a:t>Payment Efficiency</a:t>
              </a:r>
              <a:endParaRPr lang="en-US" sz="1200" b="1" dirty="0">
                <a:solidFill>
                  <a:schemeClr val="tx2"/>
                </a:solidFill>
              </a:endParaRPr>
            </a:p>
          </p:txBody>
        </p:sp>
        <p:sp>
          <p:nvSpPr>
            <p:cNvPr id="23" name="Rounded Rectangle 22"/>
            <p:cNvSpPr/>
            <p:nvPr/>
          </p:nvSpPr>
          <p:spPr>
            <a:xfrm>
              <a:off x="7648575" y="1597152"/>
              <a:ext cx="1571625" cy="460248"/>
            </a:xfrm>
            <a:prstGeom prst="round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lnSpc>
                  <a:spcPts val="1500"/>
                </a:lnSpc>
              </a:pPr>
              <a:r>
                <a:rPr lang="en-US" sz="1200" b="1" dirty="0" smtClean="0">
                  <a:solidFill>
                    <a:schemeClr val="tx2"/>
                  </a:solidFill>
                </a:rPr>
                <a:t>Enhanced Federal Reserve Services</a:t>
              </a:r>
              <a:endParaRPr lang="en-US" sz="1200" b="1" dirty="0">
                <a:solidFill>
                  <a:schemeClr val="tx2"/>
                </a:solidFill>
              </a:endParaRPr>
            </a:p>
          </p:txBody>
        </p:sp>
        <p:sp>
          <p:nvSpPr>
            <p:cNvPr id="24" name="Rounded Rectangle 23"/>
            <p:cNvSpPr/>
            <p:nvPr/>
          </p:nvSpPr>
          <p:spPr>
            <a:xfrm>
              <a:off x="2790825" y="1597152"/>
              <a:ext cx="1571625" cy="460248"/>
            </a:xfrm>
            <a:prstGeom prst="round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lnSpc>
                  <a:spcPts val="1500"/>
                </a:lnSpc>
              </a:pPr>
              <a:r>
                <a:rPr lang="en-US" sz="1200" b="1" dirty="0">
                  <a:solidFill>
                    <a:schemeClr val="tx2"/>
                  </a:solidFill>
                </a:rPr>
                <a:t>Faster Payments</a:t>
              </a:r>
            </a:p>
          </p:txBody>
        </p:sp>
      </p:grpSp>
      <p:sp>
        <p:nvSpPr>
          <p:cNvPr id="2071" name="Rectangle 2070"/>
          <p:cNvSpPr/>
          <p:nvPr/>
        </p:nvSpPr>
        <p:spPr>
          <a:xfrm>
            <a:off x="1885950" y="1338590"/>
            <a:ext cx="6629400" cy="261610"/>
          </a:xfrm>
          <a:prstGeom prst="rect">
            <a:avLst/>
          </a:prstGeom>
        </p:spPr>
        <p:txBody>
          <a:bodyPr wrap="square">
            <a:spAutoFit/>
          </a:bodyPr>
          <a:lstStyle/>
          <a:p>
            <a:pPr algn="ctr"/>
            <a:r>
              <a:rPr lang="en-US" b="1" dirty="0" smtClean="0">
                <a:solidFill>
                  <a:schemeClr val="tx2"/>
                </a:solidFill>
              </a:rPr>
              <a:t>The Federal Reserve has identified 5 strategies that would improve the U.S. payment system</a:t>
            </a:r>
            <a:endParaRPr lang="en-US" b="1" dirty="0">
              <a:solidFill>
                <a:schemeClr val="tx2"/>
              </a:solidFill>
            </a:endParaRPr>
          </a:p>
        </p:txBody>
      </p:sp>
      <p:sp>
        <p:nvSpPr>
          <p:cNvPr id="93" name="Rectangle 3"/>
          <p:cNvSpPr txBox="1">
            <a:spLocks noChangeArrowheads="1"/>
          </p:cNvSpPr>
          <p:nvPr>
            <p:custDataLst>
              <p:tags r:id="rId2"/>
            </p:custDataLst>
          </p:nvPr>
        </p:nvSpPr>
        <p:spPr bwMode="gray">
          <a:xfrm>
            <a:off x="2790825" y="2278644"/>
            <a:ext cx="1571625" cy="921756"/>
          </a:xfrm>
          <a:prstGeom prst="rect">
            <a:avLst/>
          </a:prstGeom>
          <a:noFill/>
          <a:ln w="9525">
            <a:noFill/>
            <a:miter lim="800000"/>
            <a:headEnd/>
            <a:tailEnd/>
          </a:ln>
          <a:effectLst/>
        </p:spPr>
        <p:txBody>
          <a:bodyPr vert="horz" wrap="square" lIns="27432" tIns="36560" rIns="36560" bIns="36560" numCol="1" anchor="t" anchorCtr="0" compatLnSpc="1">
            <a:prstTxWarp prst="textNoShape">
              <a:avLst/>
            </a:prstTxWarp>
          </a:bodyPr>
          <a:lstStyle/>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B2B, B2P, P2P, and P2B payments all in scope</a:t>
            </a:r>
          </a:p>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Federal Reserve is exploring options to </a:t>
            </a:r>
          </a:p>
          <a:p>
            <a:pPr marL="256032" lvl="2" indent="-128016" defTabSz="1018721">
              <a:spcBef>
                <a:spcPts val="600"/>
              </a:spcBef>
              <a:spcAft>
                <a:spcPct val="0"/>
              </a:spcAft>
              <a:buClr>
                <a:srgbClr val="969696"/>
              </a:buClr>
              <a:buSzPct val="92000"/>
              <a:buFont typeface="Wingdings"/>
              <a:buChar char="n"/>
              <a:defRPr/>
            </a:pPr>
            <a:r>
              <a:rPr lang="en-US" sz="900" dirty="0" smtClean="0">
                <a:solidFill>
                  <a:schemeClr val="tx2"/>
                </a:solidFill>
              </a:rPr>
              <a:t>Evolve ACH </a:t>
            </a:r>
          </a:p>
          <a:p>
            <a:pPr marL="256032" lvl="2" indent="-128016" defTabSz="1018721">
              <a:spcBef>
                <a:spcPts val="600"/>
              </a:spcBef>
              <a:spcAft>
                <a:spcPct val="0"/>
              </a:spcAft>
              <a:buClr>
                <a:srgbClr val="969696"/>
              </a:buClr>
              <a:buSzPct val="92000"/>
              <a:buFont typeface="Wingdings"/>
              <a:buChar char="n"/>
              <a:defRPr/>
            </a:pPr>
            <a:r>
              <a:rPr lang="en-US" sz="900" dirty="0">
                <a:solidFill>
                  <a:schemeClr val="tx2"/>
                </a:solidFill>
              </a:rPr>
              <a:t>E</a:t>
            </a:r>
            <a:r>
              <a:rPr lang="en-US" sz="900" dirty="0" smtClean="0">
                <a:solidFill>
                  <a:schemeClr val="tx2"/>
                </a:solidFill>
              </a:rPr>
              <a:t>volve ATM/PIN debit infrastructure</a:t>
            </a:r>
          </a:p>
          <a:p>
            <a:pPr marL="256032" lvl="2" indent="-128016" defTabSz="1018721">
              <a:spcBef>
                <a:spcPts val="600"/>
              </a:spcBef>
              <a:spcAft>
                <a:spcPct val="0"/>
              </a:spcAft>
              <a:buClr>
                <a:srgbClr val="969696"/>
              </a:buClr>
              <a:buSzPct val="92000"/>
              <a:buFont typeface="Wingdings"/>
              <a:buChar char="n"/>
              <a:defRPr/>
            </a:pPr>
            <a:r>
              <a:rPr lang="en-US" sz="900" dirty="0" smtClean="0">
                <a:solidFill>
                  <a:schemeClr val="tx2"/>
                </a:solidFill>
              </a:rPr>
              <a:t>Direct clearing over public IP networks</a:t>
            </a:r>
          </a:p>
          <a:p>
            <a:pPr marL="256032" lvl="2" indent="-128016" defTabSz="1018721">
              <a:spcBef>
                <a:spcPts val="600"/>
              </a:spcBef>
              <a:spcAft>
                <a:spcPct val="0"/>
              </a:spcAft>
              <a:buClr>
                <a:srgbClr val="969696"/>
              </a:buClr>
              <a:buSzPct val="92000"/>
              <a:buFont typeface="Wingdings"/>
              <a:buChar char="n"/>
              <a:defRPr/>
            </a:pPr>
            <a:r>
              <a:rPr lang="en-US" sz="900" dirty="0" smtClean="0">
                <a:solidFill>
                  <a:schemeClr val="tx2"/>
                </a:solidFill>
              </a:rPr>
              <a:t>Build new infrastructure for retain payments </a:t>
            </a:r>
          </a:p>
          <a:p>
            <a:pPr marL="128016" lvl="1" indent="-128016" defTabSz="1018721">
              <a:lnSpc>
                <a:spcPct val="110000"/>
              </a:lnSpc>
              <a:spcBef>
                <a:spcPct val="84000"/>
              </a:spcBef>
              <a:spcAft>
                <a:spcPct val="0"/>
              </a:spcAft>
              <a:buClr>
                <a:srgbClr val="7397BC"/>
              </a:buClr>
              <a:buSzPct val="92000"/>
              <a:buFont typeface="Wingdings"/>
              <a:buChar char="n"/>
              <a:defRPr/>
            </a:pPr>
            <a:r>
              <a:rPr lang="en-US" sz="900" dirty="0">
                <a:solidFill>
                  <a:schemeClr val="tx2"/>
                </a:solidFill>
              </a:rPr>
              <a:t>Faster Payments Task Force established in </a:t>
            </a:r>
            <a:r>
              <a:rPr lang="en-US" sz="900" dirty="0" smtClean="0">
                <a:solidFill>
                  <a:schemeClr val="tx2"/>
                </a:solidFill>
              </a:rPr>
              <a:t>2015</a:t>
            </a:r>
            <a:endParaRPr lang="en-US" sz="900" dirty="0">
              <a:solidFill>
                <a:schemeClr val="tx2"/>
              </a:solidFill>
            </a:endParaRPr>
          </a:p>
        </p:txBody>
      </p:sp>
      <p:sp>
        <p:nvSpPr>
          <p:cNvPr id="98" name="Rectangle 97"/>
          <p:cNvSpPr/>
          <p:nvPr/>
        </p:nvSpPr>
        <p:spPr>
          <a:xfrm>
            <a:off x="1857375" y="5026223"/>
            <a:ext cx="6629400" cy="307777"/>
          </a:xfrm>
          <a:prstGeom prst="rect">
            <a:avLst/>
          </a:prstGeom>
        </p:spPr>
        <p:txBody>
          <a:bodyPr wrap="square">
            <a:spAutoFit/>
          </a:bodyPr>
          <a:lstStyle/>
          <a:p>
            <a:pPr algn="ctr"/>
            <a:r>
              <a:rPr lang="en-US" sz="1400" b="1" i="1" dirty="0" smtClean="0">
                <a:solidFill>
                  <a:schemeClr val="tx2"/>
                </a:solidFill>
              </a:rPr>
              <a:t>Faster Payments final payments report to be released Q1 2017</a:t>
            </a:r>
            <a:endParaRPr lang="en-US" sz="1400" b="1" i="1" dirty="0">
              <a:solidFill>
                <a:schemeClr val="tx2"/>
              </a:solidFill>
            </a:endParaRPr>
          </a:p>
        </p:txBody>
      </p:sp>
      <p:sp>
        <p:nvSpPr>
          <p:cNvPr id="78" name="AutoShape 2" descr="Image result for federal reser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
          <p:cNvSpPr txBox="1">
            <a:spLocks noChangeArrowheads="1"/>
          </p:cNvSpPr>
          <p:nvPr>
            <p:custDataLst>
              <p:tags r:id="rId3"/>
            </p:custDataLst>
          </p:nvPr>
        </p:nvSpPr>
        <p:spPr bwMode="gray">
          <a:xfrm>
            <a:off x="7648575" y="2278644"/>
            <a:ext cx="1571625" cy="921756"/>
          </a:xfrm>
          <a:prstGeom prst="rect">
            <a:avLst/>
          </a:prstGeom>
          <a:noFill/>
          <a:ln w="9525">
            <a:noFill/>
            <a:miter lim="800000"/>
            <a:headEnd/>
            <a:tailEnd/>
          </a:ln>
          <a:effectLst/>
        </p:spPr>
        <p:txBody>
          <a:bodyPr vert="horz" wrap="square" lIns="27432" tIns="36560" rIns="36560" bIns="36560" numCol="1" anchor="t" anchorCtr="0" compatLnSpc="1">
            <a:prstTxWarp prst="textNoShape">
              <a:avLst/>
            </a:prstTxWarp>
          </a:bodyPr>
          <a:lstStyle/>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Hours of the National Settlement Service were expanded in 2015</a:t>
            </a:r>
          </a:p>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FedACH SameDay Service will support implementation of a universal Same Day ACH</a:t>
            </a:r>
          </a:p>
        </p:txBody>
      </p:sp>
      <p:sp>
        <p:nvSpPr>
          <p:cNvPr id="128" name="Rectangle 3"/>
          <p:cNvSpPr txBox="1">
            <a:spLocks noChangeArrowheads="1"/>
          </p:cNvSpPr>
          <p:nvPr>
            <p:custDataLst>
              <p:tags r:id="rId4"/>
            </p:custDataLst>
          </p:nvPr>
        </p:nvSpPr>
        <p:spPr bwMode="gray">
          <a:xfrm>
            <a:off x="6029325" y="2278644"/>
            <a:ext cx="1571625" cy="921756"/>
          </a:xfrm>
          <a:prstGeom prst="rect">
            <a:avLst/>
          </a:prstGeom>
          <a:noFill/>
          <a:ln w="9525">
            <a:noFill/>
            <a:miter lim="800000"/>
            <a:headEnd/>
            <a:tailEnd/>
          </a:ln>
          <a:effectLst/>
        </p:spPr>
        <p:txBody>
          <a:bodyPr vert="horz" wrap="square" lIns="27432" tIns="36560" rIns="36560" bIns="36560" numCol="1" anchor="t" anchorCtr="0" compatLnSpc="1">
            <a:prstTxWarp prst="textNoShape">
              <a:avLst/>
            </a:prstTxWarp>
          </a:bodyPr>
          <a:lstStyle/>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Attain better end-to-end efficiency for domestic and  international payments</a:t>
            </a:r>
          </a:p>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Remittance Coalition creating B2B directory, which seeks to allow businesses to make more electronic payments to vendors, suppliers, and other payees</a:t>
            </a:r>
          </a:p>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ISO 20022 as a standard </a:t>
            </a:r>
          </a:p>
        </p:txBody>
      </p:sp>
      <p:sp>
        <p:nvSpPr>
          <p:cNvPr id="129" name="Rectangle 3"/>
          <p:cNvSpPr txBox="1">
            <a:spLocks noChangeArrowheads="1"/>
          </p:cNvSpPr>
          <p:nvPr>
            <p:custDataLst>
              <p:tags r:id="rId5"/>
            </p:custDataLst>
          </p:nvPr>
        </p:nvSpPr>
        <p:spPr bwMode="gray">
          <a:xfrm>
            <a:off x="4405313" y="2278644"/>
            <a:ext cx="1571625" cy="1607556"/>
          </a:xfrm>
          <a:prstGeom prst="rect">
            <a:avLst/>
          </a:prstGeom>
          <a:noFill/>
          <a:ln w="9525">
            <a:noFill/>
            <a:miter lim="800000"/>
            <a:headEnd/>
            <a:tailEnd/>
          </a:ln>
          <a:effectLst/>
        </p:spPr>
        <p:txBody>
          <a:bodyPr vert="horz" wrap="square" lIns="27432" tIns="36560" rIns="36560" bIns="36560" numCol="1" anchor="t" anchorCtr="0" compatLnSpc="1">
            <a:prstTxWarp prst="textNoShape">
              <a:avLst/>
            </a:prstTxWarp>
          </a:bodyPr>
          <a:lstStyle/>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Reduce fraud risk and advance the safety, security, and resiliency of the payment system</a:t>
            </a:r>
          </a:p>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Payment Identity Management work group is addressing the lack of universally accepted methods of establishing and confirming the identity of payers and payees</a:t>
            </a:r>
          </a:p>
          <a:p>
            <a:pPr marL="171450" lvl="1" indent="-169863" algn="l" defTabSz="1018721">
              <a:spcBef>
                <a:spcPts val="600"/>
              </a:spcBef>
              <a:buClr>
                <a:srgbClr val="7397BC"/>
              </a:buClr>
              <a:buSzPct val="92000"/>
              <a:buFont typeface="Wingdings"/>
              <a:buChar char="n"/>
              <a:defRPr/>
            </a:pPr>
            <a:r>
              <a:rPr lang="en-US" sz="900" dirty="0" smtClean="0">
                <a:solidFill>
                  <a:schemeClr val="tx2"/>
                </a:solidFill>
              </a:rPr>
              <a:t>Secure Payments Task Force focusing on data protection, information sharing, law coordination</a:t>
            </a:r>
          </a:p>
        </p:txBody>
      </p:sp>
      <p:sp>
        <p:nvSpPr>
          <p:cNvPr id="130" name="Rectangle 3"/>
          <p:cNvSpPr txBox="1">
            <a:spLocks noChangeArrowheads="1"/>
          </p:cNvSpPr>
          <p:nvPr>
            <p:custDataLst>
              <p:tags r:id="rId6"/>
            </p:custDataLst>
          </p:nvPr>
        </p:nvSpPr>
        <p:spPr bwMode="gray">
          <a:xfrm>
            <a:off x="1171575" y="2278644"/>
            <a:ext cx="1571625" cy="921756"/>
          </a:xfrm>
          <a:prstGeom prst="rect">
            <a:avLst/>
          </a:prstGeom>
          <a:noFill/>
          <a:ln w="9525">
            <a:noFill/>
            <a:miter lim="800000"/>
            <a:headEnd/>
            <a:tailEnd/>
          </a:ln>
          <a:effectLst/>
        </p:spPr>
        <p:txBody>
          <a:bodyPr vert="horz" wrap="square" lIns="27432" tIns="36560" rIns="36560" bIns="36560" numCol="1" anchor="t" anchorCtr="0" compatLnSpc="1">
            <a:prstTxWarp prst="textNoShape">
              <a:avLst/>
            </a:prstTxWarp>
          </a:bodyPr>
          <a:lstStyle/>
          <a:p>
            <a:pPr marL="171450" lvl="1" indent="-169863" defTabSz="1018721">
              <a:spcBef>
                <a:spcPts val="600"/>
              </a:spcBef>
              <a:buClr>
                <a:srgbClr val="7397BC"/>
              </a:buClr>
              <a:buSzPct val="92000"/>
              <a:buFont typeface="Wingdings"/>
              <a:buChar char="n"/>
              <a:defRPr/>
            </a:pPr>
            <a:r>
              <a:rPr lang="en-US" sz="900" dirty="0">
                <a:solidFill>
                  <a:schemeClr val="tx2"/>
                </a:solidFill>
              </a:rPr>
              <a:t>500+ members engaging on Faster Payments and Secure Payments Task Forces</a:t>
            </a:r>
          </a:p>
          <a:p>
            <a:pPr marL="171450" lvl="1" indent="-169863" defTabSz="1018721">
              <a:spcBef>
                <a:spcPts val="600"/>
              </a:spcBef>
              <a:buClr>
                <a:srgbClr val="7397BC"/>
              </a:buClr>
              <a:buSzPct val="92000"/>
              <a:buFont typeface="Wingdings"/>
              <a:buChar char="n"/>
              <a:defRPr/>
            </a:pPr>
            <a:r>
              <a:rPr lang="en-US" sz="900" dirty="0">
                <a:solidFill>
                  <a:schemeClr val="tx2"/>
                </a:solidFill>
              </a:rPr>
              <a:t>Implementation of ISO 20022 for wire transfer and ACH</a:t>
            </a:r>
          </a:p>
          <a:p>
            <a:pPr marL="171450" lvl="1" indent="-169863" defTabSz="1018721">
              <a:spcBef>
                <a:spcPts val="600"/>
              </a:spcBef>
              <a:buClr>
                <a:srgbClr val="7397BC"/>
              </a:buClr>
              <a:buSzPct val="92000"/>
              <a:buFont typeface="Wingdings"/>
              <a:buChar char="n"/>
              <a:defRPr/>
            </a:pPr>
            <a:r>
              <a:rPr lang="en-US" sz="900" dirty="0">
                <a:solidFill>
                  <a:schemeClr val="tx2"/>
                </a:solidFill>
              </a:rPr>
              <a:t>The Fed has created many ways for stakeholders to stay informed and offer feedback </a:t>
            </a:r>
            <a:endParaRPr lang="en-US" sz="900" dirty="0" smtClean="0">
              <a:solidFill>
                <a:schemeClr val="tx2"/>
              </a:solidFill>
            </a:endParaRPr>
          </a:p>
        </p:txBody>
      </p:sp>
      <p:sp>
        <p:nvSpPr>
          <p:cNvPr id="5" name="Rounded Rectangle 4"/>
          <p:cNvSpPr/>
          <p:nvPr/>
        </p:nvSpPr>
        <p:spPr>
          <a:xfrm>
            <a:off x="1705655" y="5546305"/>
            <a:ext cx="6980464" cy="1254650"/>
          </a:xfrm>
          <a:prstGeom prst="roundRect">
            <a:avLst/>
          </a:prstGeom>
          <a:solidFill>
            <a:schemeClr val="tx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p:cNvSpPr txBox="1">
            <a:spLocks noChangeArrowheads="1"/>
          </p:cNvSpPr>
          <p:nvPr>
            <p:custDataLst>
              <p:tags r:id="rId7"/>
            </p:custDataLst>
          </p:nvPr>
        </p:nvSpPr>
        <p:spPr bwMode="gray">
          <a:xfrm>
            <a:off x="1705655" y="5580529"/>
            <a:ext cx="6980464" cy="224331"/>
          </a:xfrm>
          <a:prstGeom prst="rect">
            <a:avLst/>
          </a:prstGeom>
          <a:noFill/>
          <a:ln w="6350">
            <a:noFill/>
            <a:miter lim="800000"/>
            <a:headEnd/>
            <a:tailEnd/>
          </a:ln>
          <a:effectLst/>
        </p:spPr>
        <p:txBody>
          <a:bodyPr vert="horz" wrap="square" lIns="91440" tIns="36575" rIns="36575" bIns="36575" numCol="1" anchor="ctr" anchorCtr="0" compatLnSpc="1">
            <a:prstTxWarp prst="textNoShape">
              <a:avLst/>
            </a:prstTxWarp>
            <a:noAutofit/>
          </a:bodyPr>
          <a:lstStyle/>
          <a:p>
            <a:pPr algn="ctr" defTabSz="1019175" eaLnBrk="1" hangingPunct="1">
              <a:lnSpc>
                <a:spcPct val="110000"/>
              </a:lnSpc>
              <a:spcBef>
                <a:spcPct val="70000"/>
              </a:spcBef>
              <a:buClr>
                <a:srgbClr val="C0C0C0"/>
              </a:buClr>
              <a:buSzPct val="92000"/>
            </a:pPr>
            <a:r>
              <a:rPr lang="en-US" b="1" i="1" dirty="0" smtClean="0">
                <a:solidFill>
                  <a:schemeClr val="tx2"/>
                </a:solidFill>
                <a:latin typeface="+mn-lt"/>
              </a:rPr>
              <a:t>J.P. Morgan’s Engagement</a:t>
            </a:r>
          </a:p>
        </p:txBody>
      </p:sp>
      <p:sp>
        <p:nvSpPr>
          <p:cNvPr id="25" name="Rectangle 3"/>
          <p:cNvSpPr txBox="1">
            <a:spLocks noChangeArrowheads="1"/>
          </p:cNvSpPr>
          <p:nvPr>
            <p:custDataLst>
              <p:tags r:id="rId8"/>
            </p:custDataLst>
          </p:nvPr>
        </p:nvSpPr>
        <p:spPr bwMode="gray">
          <a:xfrm>
            <a:off x="1857375" y="5876930"/>
            <a:ext cx="6828744" cy="1057270"/>
          </a:xfrm>
          <a:prstGeom prst="rect">
            <a:avLst/>
          </a:prstGeom>
          <a:noFill/>
          <a:ln w="9525">
            <a:noFill/>
            <a:miter lim="800000"/>
            <a:headEnd/>
            <a:tailEnd/>
          </a:ln>
          <a:effectLst/>
        </p:spPr>
        <p:txBody>
          <a:bodyPr vert="horz" wrap="square" lIns="27432" tIns="36560" rIns="36560" bIns="36560" numCol="1" anchor="t" anchorCtr="0" compatLnSpc="1">
            <a:prstTxWarp prst="textNoShape">
              <a:avLst/>
            </a:prstTxWarp>
          </a:bodyPr>
          <a:lstStyle/>
          <a:p>
            <a:pPr marL="173037" lvl="1" indent="-171450" algn="l" defTabSz="1018721">
              <a:spcBef>
                <a:spcPts val="600"/>
              </a:spcBef>
              <a:buClr>
                <a:schemeClr val="accent2">
                  <a:lumMod val="50000"/>
                </a:schemeClr>
              </a:buClr>
              <a:buSzPct val="105000"/>
              <a:buFont typeface="Wingdings" panose="05000000000000000000" pitchFamily="2" charset="2"/>
              <a:buChar char="ü"/>
              <a:defRPr/>
            </a:pPr>
            <a:r>
              <a:rPr lang="en-US" sz="1200" dirty="0" smtClean="0">
                <a:solidFill>
                  <a:schemeClr val="tx2"/>
                </a:solidFill>
              </a:rPr>
              <a:t>J.P. Morgan is a member of the Federal Reserve Faster Payments Task Force</a:t>
            </a:r>
          </a:p>
          <a:p>
            <a:pPr marL="173037" lvl="1" indent="-171450" algn="l" defTabSz="1018721">
              <a:spcBef>
                <a:spcPts val="600"/>
              </a:spcBef>
              <a:buClr>
                <a:schemeClr val="accent2">
                  <a:lumMod val="50000"/>
                </a:schemeClr>
              </a:buClr>
              <a:buSzPct val="105000"/>
              <a:buFont typeface="Wingdings" panose="05000000000000000000" pitchFamily="2" charset="2"/>
              <a:buChar char="ü"/>
              <a:defRPr/>
            </a:pPr>
            <a:r>
              <a:rPr lang="en-US" sz="1200" dirty="0" smtClean="0">
                <a:solidFill>
                  <a:schemeClr val="tx2"/>
                </a:solidFill>
              </a:rPr>
              <a:t>Commitment to efficient change</a:t>
            </a:r>
          </a:p>
          <a:p>
            <a:pPr marL="173037" lvl="1" indent="-171450" algn="l" defTabSz="1018721">
              <a:spcBef>
                <a:spcPts val="600"/>
              </a:spcBef>
              <a:buClr>
                <a:schemeClr val="accent2">
                  <a:lumMod val="50000"/>
                </a:schemeClr>
              </a:buClr>
              <a:buSzPct val="105000"/>
              <a:buFont typeface="Wingdings" panose="05000000000000000000" pitchFamily="2" charset="2"/>
              <a:buChar char="ü"/>
              <a:defRPr/>
            </a:pPr>
            <a:r>
              <a:rPr lang="en-US" sz="1200" dirty="0" smtClean="0">
                <a:solidFill>
                  <a:schemeClr val="tx2"/>
                </a:solidFill>
              </a:rPr>
              <a:t>Preparing to adopt and support new payments rails that are created</a:t>
            </a:r>
          </a:p>
          <a:p>
            <a:pPr marL="171450" lvl="1" indent="-169863" algn="l" defTabSz="1018721">
              <a:spcBef>
                <a:spcPts val="600"/>
              </a:spcBef>
              <a:buClr>
                <a:srgbClr val="7397BC"/>
              </a:buClr>
              <a:buSzPct val="92000"/>
              <a:buFont typeface="Wingdings"/>
              <a:buChar char="n"/>
              <a:defRPr/>
            </a:pPr>
            <a:endParaRPr lang="en-US" sz="1200" dirty="0" smtClean="0">
              <a:solidFill>
                <a:schemeClr val="tx2"/>
              </a:solidFill>
            </a:endParaRPr>
          </a:p>
        </p:txBody>
      </p:sp>
    </p:spTree>
    <p:custDataLst>
      <p:tags r:id="rId1"/>
    </p:custDataLst>
    <p:extLst>
      <p:ext uri="{BB962C8B-B14F-4D97-AF65-F5344CB8AC3E}">
        <p14:creationId xmlns:p14="http://schemas.microsoft.com/office/powerpoint/2010/main" val="2525250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NACHA – ACH Same-Day</a:t>
            </a:r>
            <a:endParaRPr lang="en-US" dirty="0"/>
          </a:p>
        </p:txBody>
      </p:sp>
      <p:sp>
        <p:nvSpPr>
          <p:cNvPr id="3" name="TextBox 2"/>
          <p:cNvSpPr txBox="1"/>
          <p:nvPr/>
        </p:nvSpPr>
        <p:spPr>
          <a:xfrm>
            <a:off x="1095375" y="1221636"/>
            <a:ext cx="2629338" cy="523220"/>
          </a:xfrm>
          <a:prstGeom prst="rect">
            <a:avLst/>
          </a:prstGeom>
          <a:noFill/>
        </p:spPr>
        <p:txBody>
          <a:bodyPr wrap="square" rtlCol="0">
            <a:spAutoFit/>
          </a:bodyPr>
          <a:lstStyle/>
          <a:p>
            <a:pPr algn="ctr"/>
            <a:r>
              <a:rPr lang="en-US" sz="2800" dirty="0" smtClean="0">
                <a:solidFill>
                  <a:schemeClr val="tx1">
                    <a:lumMod val="65000"/>
                    <a:lumOff val="35000"/>
                  </a:schemeClr>
                </a:solidFill>
                <a:latin typeface="+mn-lt"/>
                <a:cs typeface="Arial Black"/>
              </a:rPr>
              <a:t>1.</a:t>
            </a:r>
            <a:endParaRPr lang="en-US" sz="2800" dirty="0">
              <a:solidFill>
                <a:schemeClr val="tx1">
                  <a:lumMod val="65000"/>
                  <a:lumOff val="35000"/>
                </a:schemeClr>
              </a:solidFill>
              <a:latin typeface="+mn-lt"/>
              <a:cs typeface="Arial Black"/>
            </a:endParaRPr>
          </a:p>
        </p:txBody>
      </p:sp>
      <p:sp>
        <p:nvSpPr>
          <p:cNvPr id="4" name="TextBox 3"/>
          <p:cNvSpPr txBox="1"/>
          <p:nvPr/>
        </p:nvSpPr>
        <p:spPr>
          <a:xfrm>
            <a:off x="3892492" y="1227234"/>
            <a:ext cx="2642531" cy="523220"/>
          </a:xfrm>
          <a:prstGeom prst="rect">
            <a:avLst/>
          </a:prstGeom>
          <a:noFill/>
        </p:spPr>
        <p:txBody>
          <a:bodyPr wrap="square" rtlCol="0">
            <a:spAutoFit/>
          </a:bodyPr>
          <a:lstStyle/>
          <a:p>
            <a:pPr algn="ctr"/>
            <a:r>
              <a:rPr lang="en-US" sz="2800" dirty="0" smtClean="0">
                <a:solidFill>
                  <a:schemeClr val="tx1">
                    <a:lumMod val="65000"/>
                    <a:lumOff val="35000"/>
                  </a:schemeClr>
                </a:solidFill>
                <a:latin typeface="+mn-lt"/>
                <a:cs typeface="Arial Black"/>
              </a:rPr>
              <a:t>2.</a:t>
            </a:r>
            <a:endParaRPr lang="en-US" sz="2800" dirty="0">
              <a:solidFill>
                <a:schemeClr val="tx1">
                  <a:lumMod val="65000"/>
                  <a:lumOff val="35000"/>
                </a:schemeClr>
              </a:solidFill>
              <a:latin typeface="+mn-lt"/>
              <a:cs typeface="Arial Black"/>
            </a:endParaRPr>
          </a:p>
        </p:txBody>
      </p:sp>
      <p:sp>
        <p:nvSpPr>
          <p:cNvPr id="5" name="TextBox 4"/>
          <p:cNvSpPr txBox="1"/>
          <p:nvPr/>
        </p:nvSpPr>
        <p:spPr>
          <a:xfrm>
            <a:off x="6719582" y="1227234"/>
            <a:ext cx="2614917" cy="523220"/>
          </a:xfrm>
          <a:prstGeom prst="rect">
            <a:avLst/>
          </a:prstGeom>
          <a:noFill/>
        </p:spPr>
        <p:txBody>
          <a:bodyPr wrap="square" rtlCol="0">
            <a:spAutoFit/>
          </a:bodyPr>
          <a:lstStyle/>
          <a:p>
            <a:pPr algn="ctr"/>
            <a:r>
              <a:rPr lang="en-US" sz="2800" dirty="0" smtClean="0">
                <a:solidFill>
                  <a:schemeClr val="tx1">
                    <a:lumMod val="65000"/>
                    <a:lumOff val="35000"/>
                  </a:schemeClr>
                </a:solidFill>
                <a:latin typeface="+mn-lt"/>
                <a:cs typeface="Arial Black"/>
              </a:rPr>
              <a:t>3.</a:t>
            </a:r>
            <a:endParaRPr lang="en-US" sz="2800" dirty="0">
              <a:solidFill>
                <a:schemeClr val="tx1">
                  <a:lumMod val="65000"/>
                  <a:lumOff val="35000"/>
                </a:schemeClr>
              </a:solidFill>
              <a:latin typeface="+mn-lt"/>
              <a:cs typeface="Arial Black"/>
            </a:endParaRPr>
          </a:p>
        </p:txBody>
      </p:sp>
      <p:sp>
        <p:nvSpPr>
          <p:cNvPr id="6" name="Rectangle 5"/>
          <p:cNvSpPr/>
          <p:nvPr/>
        </p:nvSpPr>
        <p:spPr bwMode="auto">
          <a:xfrm>
            <a:off x="1095376" y="1705708"/>
            <a:ext cx="2639808" cy="317109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45682" tIns="45682" rIns="45682" bIns="45682" numCol="1" rtlCol="0" anchor="ctr" anchorCtr="0" compatLnSpc="1">
            <a:prstTxWarp prst="textNoShape">
              <a:avLst/>
            </a:prstTxWarp>
          </a:bodyPr>
          <a:lstStyle/>
          <a:p>
            <a:pPr algn="ctr" defTabSz="913626">
              <a:spcBef>
                <a:spcPct val="50000"/>
              </a:spcBef>
            </a:pPr>
            <a:endParaRPr lang="en-US" dirty="0" smtClean="0"/>
          </a:p>
        </p:txBody>
      </p:sp>
      <p:sp>
        <p:nvSpPr>
          <p:cNvPr id="7" name="Rectangle 6"/>
          <p:cNvSpPr/>
          <p:nvPr/>
        </p:nvSpPr>
        <p:spPr bwMode="auto">
          <a:xfrm>
            <a:off x="3900591" y="1705708"/>
            <a:ext cx="2639808" cy="3171092"/>
          </a:xfrm>
          <a:prstGeom prst="rect">
            <a:avLst/>
          </a:prstGeom>
          <a:solidFill>
            <a:srgbClr val="E6E6E6"/>
          </a:solidFill>
          <a:ln w="9525" cap="flat" cmpd="sng" algn="ctr">
            <a:noFill/>
            <a:prstDash val="solid"/>
            <a:round/>
            <a:headEnd type="none" w="med" len="med"/>
            <a:tailEnd type="none" w="med" len="med"/>
          </a:ln>
          <a:effectLst/>
        </p:spPr>
        <p:txBody>
          <a:bodyPr vert="horz" wrap="none" lIns="45682" tIns="45682" rIns="45682" bIns="45682" numCol="1" rtlCol="0" anchor="ctr" anchorCtr="0" compatLnSpc="1">
            <a:prstTxWarp prst="textNoShape">
              <a:avLst/>
            </a:prstTxWarp>
          </a:bodyPr>
          <a:lstStyle/>
          <a:p>
            <a:pPr algn="ctr" defTabSz="913626">
              <a:spcBef>
                <a:spcPct val="50000"/>
              </a:spcBef>
            </a:pPr>
            <a:endParaRPr lang="en-US" dirty="0" smtClean="0"/>
          </a:p>
        </p:txBody>
      </p:sp>
      <p:sp>
        <p:nvSpPr>
          <p:cNvPr id="8" name="Rectangle 7"/>
          <p:cNvSpPr/>
          <p:nvPr/>
        </p:nvSpPr>
        <p:spPr bwMode="auto">
          <a:xfrm>
            <a:off x="6705805" y="1705708"/>
            <a:ext cx="2639808" cy="317109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45682" tIns="45682" rIns="45682" bIns="45682" numCol="1" rtlCol="0" anchor="ctr" anchorCtr="0" compatLnSpc="1">
            <a:prstTxWarp prst="textNoShape">
              <a:avLst/>
            </a:prstTxWarp>
          </a:bodyPr>
          <a:lstStyle/>
          <a:p>
            <a:pPr algn="ctr" defTabSz="913626">
              <a:spcBef>
                <a:spcPct val="50000"/>
              </a:spcBef>
            </a:pPr>
            <a:endParaRPr lang="en-US" dirty="0" smtClean="0"/>
          </a:p>
        </p:txBody>
      </p:sp>
      <p:sp>
        <p:nvSpPr>
          <p:cNvPr id="9" name="Title 4"/>
          <p:cNvSpPr txBox="1">
            <a:spLocks/>
          </p:cNvSpPr>
          <p:nvPr/>
        </p:nvSpPr>
        <p:spPr>
          <a:xfrm>
            <a:off x="1314419" y="2464754"/>
            <a:ext cx="2208532" cy="2206210"/>
          </a:xfrm>
          <a:prstGeom prst="rect">
            <a:avLst/>
          </a:prstGeom>
        </p:spPr>
        <p:txBody>
          <a:bodyPr vert="horz" lIns="91440" tIns="45720" rIns="91440" bIns="45720" rtlCol="0" anchor="t" anchorCtr="0">
            <a:normAutofit/>
          </a:bodyPr>
          <a:lstStyle/>
          <a:p>
            <a:pPr algn="ctr"/>
            <a:r>
              <a:rPr lang="en-US" sz="1400" dirty="0" smtClean="0">
                <a:solidFill>
                  <a:schemeClr val="tx1">
                    <a:lumMod val="65000"/>
                    <a:lumOff val="35000"/>
                  </a:schemeClr>
                </a:solidFill>
              </a:rPr>
              <a:t>ACH Credits</a:t>
            </a:r>
          </a:p>
          <a:p>
            <a:pPr algn="ctr"/>
            <a:endParaRPr lang="en-US" sz="1400" dirty="0" smtClean="0">
              <a:solidFill>
                <a:schemeClr val="tx1">
                  <a:lumMod val="65000"/>
                  <a:lumOff val="35000"/>
                </a:schemeClr>
              </a:solidFill>
            </a:endParaRPr>
          </a:p>
          <a:p>
            <a:pPr algn="ctr"/>
            <a:r>
              <a:rPr lang="en-US" sz="1400" dirty="0" smtClean="0">
                <a:solidFill>
                  <a:schemeClr val="tx1">
                    <a:lumMod val="65000"/>
                    <a:lumOff val="35000"/>
                  </a:schemeClr>
                </a:solidFill>
              </a:rPr>
              <a:t>A.M. &amp; P.M. Transmissions</a:t>
            </a:r>
          </a:p>
          <a:p>
            <a:pPr algn="ctr"/>
            <a:endParaRPr lang="en-US" sz="1400" dirty="0" smtClean="0">
              <a:solidFill>
                <a:schemeClr val="tx1">
                  <a:lumMod val="65000"/>
                  <a:lumOff val="35000"/>
                </a:schemeClr>
              </a:solidFill>
            </a:endParaRPr>
          </a:p>
          <a:p>
            <a:pPr algn="ctr"/>
            <a:r>
              <a:rPr lang="en-US" sz="1400" dirty="0" smtClean="0">
                <a:solidFill>
                  <a:schemeClr val="tx1">
                    <a:lumMod val="65000"/>
                    <a:lumOff val="35000"/>
                  </a:schemeClr>
                </a:solidFill>
              </a:rPr>
              <a:t>5 P.M. ET Settlement</a:t>
            </a:r>
          </a:p>
        </p:txBody>
      </p:sp>
      <p:sp>
        <p:nvSpPr>
          <p:cNvPr id="10" name="Title 4"/>
          <p:cNvSpPr txBox="1">
            <a:spLocks/>
          </p:cNvSpPr>
          <p:nvPr/>
        </p:nvSpPr>
        <p:spPr>
          <a:xfrm>
            <a:off x="4122517" y="2464754"/>
            <a:ext cx="2195956" cy="2351567"/>
          </a:xfrm>
          <a:prstGeom prst="rect">
            <a:avLst/>
          </a:prstGeom>
        </p:spPr>
        <p:txBody>
          <a:bodyPr vert="horz" lIns="91440" tIns="45720" rIns="91440" bIns="45720" rtlCol="0" anchor="t" anchorCtr="0">
            <a:normAutofit/>
          </a:bodyPr>
          <a:lstStyle/>
          <a:p>
            <a:pPr algn="ctr"/>
            <a:r>
              <a:rPr lang="en-US" sz="1400" dirty="0" smtClean="0">
                <a:solidFill>
                  <a:schemeClr val="tx1">
                    <a:lumMod val="65000"/>
                    <a:lumOff val="35000"/>
                  </a:schemeClr>
                </a:solidFill>
              </a:rPr>
              <a:t>ACH Credits and Debits</a:t>
            </a:r>
          </a:p>
          <a:p>
            <a:pPr algn="ctr"/>
            <a:endParaRPr lang="en-US" sz="1400" dirty="0" smtClean="0">
              <a:solidFill>
                <a:schemeClr val="tx1">
                  <a:lumMod val="65000"/>
                  <a:lumOff val="35000"/>
                </a:schemeClr>
              </a:solidFill>
            </a:endParaRPr>
          </a:p>
          <a:p>
            <a:pPr algn="ctr"/>
            <a:r>
              <a:rPr lang="en-US" sz="1400" dirty="0" smtClean="0">
                <a:solidFill>
                  <a:schemeClr val="tx1">
                    <a:lumMod val="65000"/>
                    <a:lumOff val="35000"/>
                  </a:schemeClr>
                </a:solidFill>
              </a:rPr>
              <a:t>A.M. &amp; P.M. Transmissions</a:t>
            </a:r>
          </a:p>
          <a:p>
            <a:pPr algn="ctr"/>
            <a:endParaRPr lang="en-US" sz="1400" dirty="0" smtClean="0">
              <a:solidFill>
                <a:schemeClr val="tx1">
                  <a:lumMod val="65000"/>
                  <a:lumOff val="35000"/>
                </a:schemeClr>
              </a:solidFill>
            </a:endParaRPr>
          </a:p>
          <a:p>
            <a:pPr algn="ctr"/>
            <a:r>
              <a:rPr lang="en-US" sz="1400" dirty="0" smtClean="0">
                <a:solidFill>
                  <a:schemeClr val="tx1">
                    <a:lumMod val="65000"/>
                    <a:lumOff val="35000"/>
                  </a:schemeClr>
                </a:solidFill>
              </a:rPr>
              <a:t>5 P.M. ET Settlement</a:t>
            </a:r>
            <a:endParaRPr lang="en-US" sz="1400" dirty="0">
              <a:solidFill>
                <a:schemeClr val="tx1">
                  <a:lumMod val="65000"/>
                  <a:lumOff val="35000"/>
                </a:schemeClr>
              </a:solidFill>
            </a:endParaRPr>
          </a:p>
        </p:txBody>
      </p:sp>
      <p:sp>
        <p:nvSpPr>
          <p:cNvPr id="11" name="Title 4"/>
          <p:cNvSpPr txBox="1">
            <a:spLocks/>
          </p:cNvSpPr>
          <p:nvPr/>
        </p:nvSpPr>
        <p:spPr>
          <a:xfrm>
            <a:off x="6907790" y="2464754"/>
            <a:ext cx="2235838" cy="2211218"/>
          </a:xfrm>
          <a:prstGeom prst="rect">
            <a:avLst/>
          </a:prstGeom>
        </p:spPr>
        <p:txBody>
          <a:bodyPr vert="horz" lIns="91440" tIns="45720" rIns="91440" bIns="45720" rtlCol="0" anchor="t" anchorCtr="0">
            <a:noAutofit/>
          </a:bodyPr>
          <a:lstStyle/>
          <a:p>
            <a:pPr algn="ctr"/>
            <a:r>
              <a:rPr lang="en-US" sz="1400" dirty="0" smtClean="0">
                <a:solidFill>
                  <a:schemeClr val="tx1">
                    <a:lumMod val="65000"/>
                    <a:lumOff val="35000"/>
                  </a:schemeClr>
                </a:solidFill>
              </a:rPr>
              <a:t>ACH Credits and Debits</a:t>
            </a:r>
          </a:p>
          <a:p>
            <a:pPr algn="ctr"/>
            <a:endParaRPr lang="en-US" sz="1400" dirty="0" smtClean="0">
              <a:solidFill>
                <a:schemeClr val="tx1">
                  <a:lumMod val="65000"/>
                  <a:lumOff val="35000"/>
                </a:schemeClr>
              </a:solidFill>
            </a:endParaRPr>
          </a:p>
          <a:p>
            <a:pPr algn="ctr"/>
            <a:r>
              <a:rPr lang="en-US" sz="1400" dirty="0" smtClean="0">
                <a:solidFill>
                  <a:schemeClr val="tx1">
                    <a:lumMod val="65000"/>
                    <a:lumOff val="35000"/>
                  </a:schemeClr>
                </a:solidFill>
              </a:rPr>
              <a:t>A.M. &amp; P.M. Transmissions</a:t>
            </a:r>
          </a:p>
          <a:p>
            <a:pPr algn="ctr"/>
            <a:endParaRPr lang="en-US" sz="1400" dirty="0" smtClean="0">
              <a:solidFill>
                <a:schemeClr val="tx1">
                  <a:lumMod val="65000"/>
                  <a:lumOff val="35000"/>
                </a:schemeClr>
              </a:solidFill>
            </a:endParaRPr>
          </a:p>
          <a:p>
            <a:pPr algn="ctr"/>
            <a:r>
              <a:rPr lang="en-US" sz="1400" dirty="0" smtClean="0">
                <a:solidFill>
                  <a:schemeClr val="tx1">
                    <a:lumMod val="65000"/>
                    <a:lumOff val="35000"/>
                  </a:schemeClr>
                </a:solidFill>
              </a:rPr>
              <a:t>Faster Funds Availability</a:t>
            </a:r>
            <a:endParaRPr lang="en-US" sz="1400" dirty="0">
              <a:solidFill>
                <a:schemeClr val="tx1">
                  <a:lumMod val="65000"/>
                  <a:lumOff val="35000"/>
                </a:schemeClr>
              </a:solidFill>
            </a:endParaRPr>
          </a:p>
        </p:txBody>
      </p:sp>
      <p:cxnSp>
        <p:nvCxnSpPr>
          <p:cNvPr id="13" name="Straight Connector 12"/>
          <p:cNvCxnSpPr/>
          <p:nvPr/>
        </p:nvCxnSpPr>
        <p:spPr bwMode="auto">
          <a:xfrm>
            <a:off x="1095375" y="2216357"/>
            <a:ext cx="8239125" cy="0"/>
          </a:xfrm>
          <a:prstGeom prst="line">
            <a:avLst/>
          </a:prstGeom>
          <a:noFill/>
          <a:ln w="9525" cap="flat" cmpd="sng" algn="ctr">
            <a:solidFill>
              <a:srgbClr val="808080"/>
            </a:solidFill>
            <a:prstDash val="solid"/>
            <a:round/>
            <a:headEnd type="none" w="med" len="med"/>
            <a:tailEnd type="none" w="med" len="med"/>
          </a:ln>
          <a:effectLst/>
        </p:spPr>
      </p:cxnSp>
      <p:sp>
        <p:nvSpPr>
          <p:cNvPr id="14" name="Rectangle 13"/>
          <p:cNvSpPr/>
          <p:nvPr/>
        </p:nvSpPr>
        <p:spPr bwMode="auto">
          <a:xfrm>
            <a:off x="1095375" y="1716047"/>
            <a:ext cx="2612559" cy="575733"/>
          </a:xfrm>
          <a:prstGeom prst="rect">
            <a:avLst/>
          </a:prstGeom>
          <a:noFill/>
          <a:ln w="9525" cap="flat" cmpd="sng" algn="ctr">
            <a:noFill/>
            <a:prstDash val="solid"/>
            <a:round/>
            <a:headEnd type="none" w="med" len="med"/>
            <a:tailEnd type="none" w="med" len="med"/>
          </a:ln>
          <a:effectLst/>
        </p:spPr>
        <p:txBody>
          <a:bodyPr vert="horz" wrap="none" lIns="57054" tIns="57054" rIns="57054" bIns="57054" numCol="1" rtlCol="0" anchor="ctr" anchorCtr="0" compatLnSpc="1">
            <a:prstTxWarp prst="textNoShape">
              <a:avLst/>
            </a:prstTxWarp>
          </a:bodyPr>
          <a:lstStyle/>
          <a:p>
            <a:pPr algn="ctr" defTabSz="1141054">
              <a:spcBef>
                <a:spcPct val="50000"/>
              </a:spcBef>
            </a:pPr>
            <a:r>
              <a:rPr b="1" i="1" dirty="0" smtClean="0">
                <a:solidFill>
                  <a:schemeClr val="tx1">
                    <a:lumMod val="65000"/>
                    <a:lumOff val="35000"/>
                  </a:schemeClr>
                </a:solidFill>
              </a:rPr>
              <a:t>Sept 2016</a:t>
            </a:r>
          </a:p>
        </p:txBody>
      </p:sp>
      <p:sp>
        <p:nvSpPr>
          <p:cNvPr id="15" name="Rectangle 14"/>
          <p:cNvSpPr/>
          <p:nvPr/>
        </p:nvSpPr>
        <p:spPr bwMode="auto">
          <a:xfrm>
            <a:off x="3900881" y="1716047"/>
            <a:ext cx="2608976" cy="575733"/>
          </a:xfrm>
          <a:prstGeom prst="rect">
            <a:avLst/>
          </a:prstGeom>
          <a:noFill/>
          <a:ln w="9525" cap="flat" cmpd="sng" algn="ctr">
            <a:noFill/>
            <a:prstDash val="solid"/>
            <a:round/>
            <a:headEnd type="none" w="med" len="med"/>
            <a:tailEnd type="none" w="med" len="med"/>
          </a:ln>
          <a:effectLst/>
        </p:spPr>
        <p:txBody>
          <a:bodyPr vert="horz" wrap="none" lIns="57054" tIns="57054" rIns="57054" bIns="57054" numCol="1" rtlCol="0" anchor="ctr" anchorCtr="0" compatLnSpc="1">
            <a:prstTxWarp prst="textNoShape">
              <a:avLst/>
            </a:prstTxWarp>
          </a:bodyPr>
          <a:lstStyle/>
          <a:p>
            <a:pPr algn="ctr" defTabSz="1141054">
              <a:spcBef>
                <a:spcPct val="50000"/>
              </a:spcBef>
            </a:pPr>
            <a:r>
              <a:rPr b="1" i="1" dirty="0" smtClean="0">
                <a:solidFill>
                  <a:schemeClr val="tx1">
                    <a:lumMod val="65000"/>
                    <a:lumOff val="35000"/>
                  </a:schemeClr>
                </a:solidFill>
              </a:rPr>
              <a:t>Sept 2017</a:t>
            </a:r>
          </a:p>
        </p:txBody>
      </p:sp>
      <p:sp>
        <p:nvSpPr>
          <p:cNvPr id="16" name="Rectangle 15"/>
          <p:cNvSpPr/>
          <p:nvPr/>
        </p:nvSpPr>
        <p:spPr bwMode="auto">
          <a:xfrm>
            <a:off x="6702803" y="1716047"/>
            <a:ext cx="2631697" cy="575733"/>
          </a:xfrm>
          <a:prstGeom prst="rect">
            <a:avLst/>
          </a:prstGeom>
          <a:noFill/>
          <a:ln w="9525" cap="flat" cmpd="sng" algn="ctr">
            <a:noFill/>
            <a:prstDash val="solid"/>
            <a:round/>
            <a:headEnd type="none" w="med" len="med"/>
            <a:tailEnd type="none" w="med" len="med"/>
          </a:ln>
          <a:effectLst/>
        </p:spPr>
        <p:txBody>
          <a:bodyPr vert="horz" wrap="none" lIns="57054" tIns="57054" rIns="57054" bIns="57054" numCol="1" rtlCol="0" anchor="ctr" anchorCtr="0" compatLnSpc="1">
            <a:prstTxWarp prst="textNoShape">
              <a:avLst/>
            </a:prstTxWarp>
          </a:bodyPr>
          <a:lstStyle/>
          <a:p>
            <a:pPr algn="ctr" defTabSz="1141054">
              <a:spcBef>
                <a:spcPct val="50000"/>
              </a:spcBef>
            </a:pPr>
            <a:r>
              <a:rPr b="1" i="1" dirty="0" smtClean="0">
                <a:solidFill>
                  <a:schemeClr val="tx1">
                    <a:lumMod val="65000"/>
                    <a:lumOff val="35000"/>
                  </a:schemeClr>
                </a:solidFill>
              </a:rPr>
              <a:t>March 2018</a:t>
            </a:r>
          </a:p>
        </p:txBody>
      </p:sp>
      <p:sp>
        <p:nvSpPr>
          <p:cNvPr id="17" name="Rectangle 16"/>
          <p:cNvSpPr/>
          <p:nvPr/>
        </p:nvSpPr>
        <p:spPr bwMode="auto">
          <a:xfrm>
            <a:off x="1095375" y="4073016"/>
            <a:ext cx="8250238" cy="545284"/>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18" name="Title 4"/>
          <p:cNvSpPr txBox="1">
            <a:spLocks/>
          </p:cNvSpPr>
          <p:nvPr/>
        </p:nvSpPr>
        <p:spPr>
          <a:xfrm>
            <a:off x="1535184" y="4152824"/>
            <a:ext cx="7130643" cy="378316"/>
          </a:xfrm>
          <a:prstGeom prst="rect">
            <a:avLst/>
          </a:prstGeom>
        </p:spPr>
        <p:txBody>
          <a:bodyPr vert="horz" lIns="91440" tIns="45720" rIns="91440" bIns="45720" rtlCol="0" anchor="ctr">
            <a:noAutofit/>
          </a:bodyPr>
          <a:lstStyle/>
          <a:p>
            <a:pPr algn="ctr"/>
            <a:r>
              <a:rPr lang="en-US" sz="1600" dirty="0" smtClean="0">
                <a:solidFill>
                  <a:schemeClr val="accent2">
                    <a:lumMod val="75000"/>
                  </a:schemeClr>
                </a:solidFill>
              </a:rPr>
              <a:t>Builds functionality over time, adding value to end-users with each step.</a:t>
            </a:r>
            <a:endParaRPr lang="en-US" sz="1600" dirty="0">
              <a:solidFill>
                <a:schemeClr val="accent2">
                  <a:lumMod val="75000"/>
                </a:schemeClr>
              </a:solidFill>
            </a:endParaRPr>
          </a:p>
        </p:txBody>
      </p:sp>
      <p:cxnSp>
        <p:nvCxnSpPr>
          <p:cNvPr id="19" name="Straight Connector 18"/>
          <p:cNvCxnSpPr/>
          <p:nvPr/>
        </p:nvCxnSpPr>
        <p:spPr bwMode="auto">
          <a:xfrm>
            <a:off x="1095375" y="5047525"/>
            <a:ext cx="8239125" cy="0"/>
          </a:xfrm>
          <a:prstGeom prst="line">
            <a:avLst/>
          </a:prstGeom>
          <a:noFill/>
          <a:ln w="9525" cap="flat" cmpd="sng" algn="ctr">
            <a:solidFill>
              <a:srgbClr val="808080"/>
            </a:solidFill>
            <a:prstDash val="solid"/>
            <a:round/>
            <a:headEnd type="none" w="med" len="med"/>
            <a:tailEnd type="none" w="med" len="med"/>
          </a:ln>
          <a:effectLst/>
        </p:spPr>
      </p:cxnSp>
      <p:sp>
        <p:nvSpPr>
          <p:cNvPr id="21" name="Slide Number Placeholder 5"/>
          <p:cNvSpPr>
            <a:spLocks noGrp="1"/>
          </p:cNvSpPr>
          <p:nvPr>
            <p:ph type="sldNum" sz="quarter" idx="10"/>
          </p:nvPr>
        </p:nvSpPr>
        <p:spPr>
          <a:xfrm>
            <a:off x="5175504" y="7251192"/>
            <a:ext cx="155448" cy="155448"/>
          </a:xfrm>
        </p:spPr>
        <p:txBody>
          <a:bodyPr/>
          <a:lstStyle/>
          <a:p>
            <a:r>
              <a:rPr lang="en-US" dirty="0" smtClean="0"/>
              <a:t>8</a:t>
            </a:r>
            <a:endParaRPr lang="en-US" dirty="0"/>
          </a:p>
        </p:txBody>
      </p:sp>
      <p:sp>
        <p:nvSpPr>
          <p:cNvPr id="22" name="Rectangle 3"/>
          <p:cNvSpPr txBox="1">
            <a:spLocks noChangeArrowheads="1"/>
          </p:cNvSpPr>
          <p:nvPr>
            <p:custDataLst>
              <p:tags r:id="rId2"/>
            </p:custDataLst>
          </p:nvPr>
        </p:nvSpPr>
        <p:spPr bwMode="gray">
          <a:xfrm>
            <a:off x="1095376" y="5257800"/>
            <a:ext cx="8250237" cy="381000"/>
          </a:xfrm>
          <a:prstGeom prst="rect">
            <a:avLst/>
          </a:prstGeom>
          <a:noFill/>
          <a:ln w="9525">
            <a:noFill/>
            <a:miter lim="800000"/>
            <a:headEnd/>
            <a:tailEnd/>
          </a:ln>
          <a:effectLst/>
        </p:spPr>
        <p:txBody>
          <a:bodyPr vert="horz" wrap="square" lIns="91399" tIns="36560" rIns="36560" bIns="36560" numCol="1" anchor="t" anchorCtr="0" compatLnSpc="1">
            <a:prstTxWarp prst="textNoShape">
              <a:avLst/>
            </a:prstTxWarp>
          </a:bodyPr>
          <a:lstStyle/>
          <a:p>
            <a:pPr marL="1587" lvl="1" algn="ctr" defTabSz="1018721">
              <a:lnSpc>
                <a:spcPts val="1600"/>
              </a:lnSpc>
              <a:spcBef>
                <a:spcPts val="600"/>
              </a:spcBef>
              <a:buClr>
                <a:srgbClr val="7397BC"/>
              </a:buClr>
              <a:buSzPct val="92000"/>
              <a:defRPr/>
            </a:pPr>
            <a:r>
              <a:rPr lang="en-US" sz="1800" b="1" dirty="0" smtClean="0">
                <a:solidFill>
                  <a:schemeClr val="tx2"/>
                </a:solidFill>
              </a:rPr>
              <a:t>Client Use Cases</a:t>
            </a:r>
          </a:p>
        </p:txBody>
      </p:sp>
      <p:sp>
        <p:nvSpPr>
          <p:cNvPr id="12" name="Rectangle 11"/>
          <p:cNvSpPr/>
          <p:nvPr/>
        </p:nvSpPr>
        <p:spPr>
          <a:xfrm>
            <a:off x="1235905" y="6550223"/>
            <a:ext cx="832279" cy="307777"/>
          </a:xfrm>
          <a:prstGeom prst="rect">
            <a:avLst/>
          </a:prstGeom>
        </p:spPr>
        <p:txBody>
          <a:bodyPr wrap="none">
            <a:spAutoFit/>
          </a:bodyPr>
          <a:lstStyle/>
          <a:p>
            <a:pPr algn="ctr"/>
            <a:r>
              <a:rPr lang="en-US" sz="1400" b="1" dirty="0" smtClean="0">
                <a:solidFill>
                  <a:schemeClr val="tx2"/>
                </a:solidFill>
              </a:rPr>
              <a:t>Payroll </a:t>
            </a:r>
            <a:endParaRPr lang="en-US" sz="1400" b="1" dirty="0"/>
          </a:p>
        </p:txBody>
      </p:sp>
      <p:sp>
        <p:nvSpPr>
          <p:cNvPr id="24" name="Rectangle 23"/>
          <p:cNvSpPr/>
          <p:nvPr/>
        </p:nvSpPr>
        <p:spPr>
          <a:xfrm>
            <a:off x="2405163" y="6550223"/>
            <a:ext cx="2090637" cy="307777"/>
          </a:xfrm>
          <a:prstGeom prst="rect">
            <a:avLst/>
          </a:prstGeom>
        </p:spPr>
        <p:txBody>
          <a:bodyPr wrap="none">
            <a:spAutoFit/>
          </a:bodyPr>
          <a:lstStyle/>
          <a:p>
            <a:pPr algn="ctr"/>
            <a:r>
              <a:rPr lang="en-US" sz="1400" b="1" dirty="0" smtClean="0">
                <a:solidFill>
                  <a:schemeClr val="tx2"/>
                </a:solidFill>
              </a:rPr>
              <a:t>Business-to-business </a:t>
            </a:r>
            <a:endParaRPr lang="en-US" sz="1400" b="1" dirty="0"/>
          </a:p>
        </p:txBody>
      </p:sp>
      <p:sp>
        <p:nvSpPr>
          <p:cNvPr id="25" name="Rectangle 24"/>
          <p:cNvSpPr/>
          <p:nvPr/>
        </p:nvSpPr>
        <p:spPr>
          <a:xfrm>
            <a:off x="4841075" y="6550223"/>
            <a:ext cx="832279" cy="307777"/>
          </a:xfrm>
          <a:prstGeom prst="rect">
            <a:avLst/>
          </a:prstGeom>
        </p:spPr>
        <p:txBody>
          <a:bodyPr wrap="none">
            <a:spAutoFit/>
          </a:bodyPr>
          <a:lstStyle/>
          <a:p>
            <a:pPr algn="ctr"/>
            <a:r>
              <a:rPr lang="en-US" sz="1400" b="1" dirty="0" smtClean="0">
                <a:solidFill>
                  <a:schemeClr val="tx2"/>
                </a:solidFill>
              </a:rPr>
              <a:t>Bill Pay</a:t>
            </a:r>
            <a:endParaRPr lang="en-US" sz="1400" b="1" dirty="0"/>
          </a:p>
        </p:txBody>
      </p:sp>
      <p:sp>
        <p:nvSpPr>
          <p:cNvPr id="26" name="Rectangle 25"/>
          <p:cNvSpPr/>
          <p:nvPr/>
        </p:nvSpPr>
        <p:spPr>
          <a:xfrm>
            <a:off x="6173141" y="6550223"/>
            <a:ext cx="1675459" cy="307777"/>
          </a:xfrm>
          <a:prstGeom prst="rect">
            <a:avLst/>
          </a:prstGeom>
        </p:spPr>
        <p:txBody>
          <a:bodyPr wrap="none">
            <a:spAutoFit/>
          </a:bodyPr>
          <a:lstStyle/>
          <a:p>
            <a:pPr algn="ctr"/>
            <a:r>
              <a:rPr lang="en-US" sz="1400" b="1" dirty="0" smtClean="0">
                <a:solidFill>
                  <a:schemeClr val="tx2"/>
                </a:solidFill>
              </a:rPr>
              <a:t>Person-to-person</a:t>
            </a:r>
            <a:endParaRPr lang="en-US" sz="1400" b="1" dirty="0"/>
          </a:p>
        </p:txBody>
      </p:sp>
      <p:sp>
        <p:nvSpPr>
          <p:cNvPr id="28" name="Rectangle 27"/>
          <p:cNvSpPr/>
          <p:nvPr/>
        </p:nvSpPr>
        <p:spPr>
          <a:xfrm>
            <a:off x="8248680" y="6550223"/>
            <a:ext cx="888385" cy="307777"/>
          </a:xfrm>
          <a:prstGeom prst="rect">
            <a:avLst/>
          </a:prstGeom>
        </p:spPr>
        <p:txBody>
          <a:bodyPr wrap="none">
            <a:spAutoFit/>
          </a:bodyPr>
          <a:lstStyle/>
          <a:p>
            <a:pPr algn="ctr"/>
            <a:r>
              <a:rPr lang="en-US" sz="1400" b="1" dirty="0" smtClean="0">
                <a:solidFill>
                  <a:schemeClr val="tx2"/>
                </a:solidFill>
              </a:rPr>
              <a:t>Funding</a:t>
            </a:r>
            <a:endParaRPr lang="en-US" sz="1400" b="1" dirty="0"/>
          </a:p>
        </p:txBody>
      </p:sp>
      <p:grpSp>
        <p:nvGrpSpPr>
          <p:cNvPr id="29" name="Group 28"/>
          <p:cNvGrpSpPr/>
          <p:nvPr/>
        </p:nvGrpSpPr>
        <p:grpSpPr>
          <a:xfrm>
            <a:off x="3030244" y="5715000"/>
            <a:ext cx="840475" cy="789489"/>
            <a:chOff x="6459004" y="1217762"/>
            <a:chExt cx="840475" cy="789489"/>
          </a:xfrm>
        </p:grpSpPr>
        <p:sp>
          <p:nvSpPr>
            <p:cNvPr id="30" name="Oval 29"/>
            <p:cNvSpPr/>
            <p:nvPr/>
          </p:nvSpPr>
          <p:spPr bwMode="auto">
            <a:xfrm>
              <a:off x="6488163" y="12177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31" name="Picture 2" descr="C:\Users\G001820\Desktop\icon library\b2b-gray.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9004" y="1365169"/>
              <a:ext cx="840475" cy="4711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6543574" y="5715000"/>
            <a:ext cx="934593" cy="789489"/>
            <a:chOff x="6439130" y="5770712"/>
            <a:chExt cx="934593" cy="789489"/>
          </a:xfrm>
        </p:grpSpPr>
        <p:sp>
          <p:nvSpPr>
            <p:cNvPr id="33" name="Oval 32"/>
            <p:cNvSpPr/>
            <p:nvPr/>
          </p:nvSpPr>
          <p:spPr bwMode="auto">
            <a:xfrm>
              <a:off x="6488163" y="577071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34" name="Picture 8" descr="C:\Users\G001820\Desktop\icon library\c2c-gray.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9130" y="5881764"/>
              <a:ext cx="934593" cy="523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8298128" y="5715000"/>
            <a:ext cx="789489" cy="789489"/>
            <a:chOff x="6488163" y="2735412"/>
            <a:chExt cx="789489" cy="789489"/>
          </a:xfrm>
        </p:grpSpPr>
        <p:sp>
          <p:nvSpPr>
            <p:cNvPr id="36" name="Oval 35"/>
            <p:cNvSpPr/>
            <p:nvPr/>
          </p:nvSpPr>
          <p:spPr bwMode="auto">
            <a:xfrm>
              <a:off x="6488163" y="273541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37" name="Picture 2" descr="C:\Users\G001820\Desktop\icon library\bagofmoney-gray.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1016" y="2862272"/>
              <a:ext cx="471118" cy="506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1257300" y="5715000"/>
            <a:ext cx="789489" cy="789489"/>
            <a:chOff x="6488163" y="4253062"/>
            <a:chExt cx="789489" cy="789489"/>
          </a:xfrm>
        </p:grpSpPr>
        <p:sp>
          <p:nvSpPr>
            <p:cNvPr id="39" name="Oval 38"/>
            <p:cNvSpPr/>
            <p:nvPr/>
          </p:nvSpPr>
          <p:spPr bwMode="auto">
            <a:xfrm>
              <a:off x="6488163" y="42530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40" name="Picture 6" descr="C:\Users\G001820\Desktop\icon library\posting-to-account-gray.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4956" y="4390623"/>
              <a:ext cx="627058" cy="46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4862470" y="5715000"/>
            <a:ext cx="789489" cy="789489"/>
            <a:chOff x="6488163" y="4253062"/>
            <a:chExt cx="789489" cy="789489"/>
          </a:xfrm>
        </p:grpSpPr>
        <p:sp>
          <p:nvSpPr>
            <p:cNvPr id="42" name="Oval 41"/>
            <p:cNvSpPr/>
            <p:nvPr/>
          </p:nvSpPr>
          <p:spPr bwMode="auto">
            <a:xfrm>
              <a:off x="6488163" y="4253062"/>
              <a:ext cx="789489" cy="789489"/>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spcBef>
                  <a:spcPct val="50000"/>
                </a:spcBef>
              </a:pPr>
              <a:endParaRPr lang="en-US" dirty="0"/>
            </a:p>
          </p:txBody>
        </p:sp>
        <p:pic>
          <p:nvPicPr>
            <p:cNvPr id="43" name="Picture 4" descr="C:\Users\G001820\Desktop\icon library\distribute-money-gray.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38517" y="4311610"/>
              <a:ext cx="689764" cy="66769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Footer Placeholder 19"/>
          <p:cNvSpPr>
            <a:spLocks noGrp="1"/>
          </p:cNvSpPr>
          <p:nvPr>
            <p:ph type="ftr" sz="quarter" idx="11"/>
          </p:nvPr>
        </p:nvSpPr>
        <p:spPr>
          <a:xfrm rot="16200000">
            <a:off x="-2130552" y="4562856"/>
            <a:ext cx="5532120" cy="137160"/>
          </a:xfrm>
        </p:spPr>
        <p:txBody>
          <a:bodyPr/>
          <a:lstStyle/>
          <a:p>
            <a:r>
              <a:rPr lang="en-US" dirty="0" smtClean="0"/>
              <a:t>The Future of Payments</a:t>
            </a:r>
            <a:endParaRPr lang="en-US" dirty="0"/>
          </a:p>
        </p:txBody>
      </p:sp>
    </p:spTree>
    <p:custDataLst>
      <p:tags r:id="rId1"/>
    </p:custDataLst>
    <p:extLst>
      <p:ext uri="{BB962C8B-B14F-4D97-AF65-F5344CB8AC3E}">
        <p14:creationId xmlns:p14="http://schemas.microsoft.com/office/powerpoint/2010/main" val="4285081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NAME" val="PitchPRO+"/>
  <p:tag name="SLIDEMASTERBRANDLOGOHEIGHT" val="12.96"/>
  <p:tag name="SLIDEMASTERBRANDLOGOWIDTH" val="64.08"/>
  <p:tag name="SLIDEMASTERBRANDLOGORIGHT" val="732.96"/>
  <p:tag name="SLIDEMASTERBRANDLOGOBOTTOM" val="583.2"/>
  <p:tag name="ISROOTUNDO" val=""/>
  <p:tag name="SKIPCONVERSIONCHECK" val="true"/>
  <p:tag name="UNDOENTRY" val="e8e7127c-0631-43b3-a0e4-b8c347ac13ee"/>
  <p:tag name="ISUNDOENTRY" val=""/>
  <p:tag name="CONTENTLIBRARY" val="c785730d-190c-4e89-bf3e-27197de1c018"/>
  <p:tag name="REFRESHOPTIONS" val="&lt;?xml version=&quot;1.0&quot; encoding=&quot;utf-16&quot;?&gt;&#10;&lt;PowerpointRefreshOptions xmlns:xsi=&quot;http://www.w3.org/2001/XMLSchema-instance&quot; xmlns:xsd=&quot;http://www.w3.org/2001/XMLSchema&quot;&gt;&#10;  &lt;CoverPageAllElements&gt;false&lt;/CoverPageAllElements&gt;&#10;  &lt;CoverPageBrandLogo&gt;true&lt;/CoverPageBrandLogo&gt;&#10;  &lt;CoverPageClientLogo&gt;true&lt;/CoverPageClientLogo&gt;&#10;  &lt;CoverPageDate&gt;fals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CoverPageSubTitle&gt;true&lt;/CoverPageSubTitle&gt;&#10;  &lt;CoverPageTitle&gt;true&lt;/CoverPageTitle&gt;&#10;  &lt;ShowAgenda&gt;true&lt;/ShowAgenda&gt;&#10;  &lt;TemplatePageLabel&gt;true&lt;/TemplatePageLabel&gt;&#10;  &lt;TemplateVerticalRunner&gt;true&lt;/TemplateVerticalRunner&gt;&#10;&lt;/PowerpointRefreshOptions&gt;"/>
  <p:tag name="PITCHPROPROPERTIES" val="WXMfvE09DOs/mOl3u2AQ27QcgezyWkN+AkNAGXAeBoJKuBgxGBLGhI25m9bRHcM9RQscs7I4QY855HmZ9wiaScAkUiOahXjpa1GKbzxmDEgaRBFj1zbbNiHbJmtUv1DL609CXp4T5pMYpHCyOsiSfF8m1Ewd7e9Ul0r6wpaN5snm+kgLZOP8JKF1hv7kQD68zePpF4CHYvR4U9v1KCnkRXPe9cGBqoHIVzS4uiFBaX6FZuSb3bbgBcbiqr1rYEWwYF8jf8azIl5HPE/gAmNADkEljo1X/k0tHOSo3cRUt5y7ELLuubMobIvHRWXfymwJHSKP2795UlXiF04xtOvglG+JVAyzHw51eDyYadLvZRmxbcTRyg+tzofSEDUlmZcpAcL4kw507X7LqBdfoSXA97zYfGUKeExX3aty7JX12DjWujk1QzXgMAOTlHYXSw3EK7C0BBrCc3XsMtNxR32SuzwyW74wypByuXVwTVe6w4SUvQI95SYlap4ukdYMFnVpNCMq5+i0qh/t1ak0Bp63LX/f9VkJpmSedbuwoctJU0yR560O8rNnmZ3OP7g+G7ek5dgJ1QJODnd2q4362vFCo+dpmjhVrAB2YHCEP7VksGqmNcndY0B1bv4N+XrHX366D/SEdTmw4Q2cjkuSNVPp8SA0bl3VhQYvmrLhPO2EZSxOyREcDDBfLnf2/dYimqDx8tyGmVVUquXvY/UqrohBM5af6X7YHAFKj23bAcD0V+ZoRx2z0RTuoozK3W7tz+3e+z73YY4U2OX3PxhDBXjqckntfEdhEE4jhod1xLkPfwNraB4b7dOMZtoPucMHZp56WBaMqwW7Op4ngkeYvxv5zzuXP2b1Ti83/5VReq5VcXeU2BdtDcdVtPv5rsgbksPcWakm1oFcb/X3G0Xj5YxBsrW/nWwdGdVTCpxo8l7Vnm5OwFFctVJo4pLYmypVLqUAvDrFXDoweP/dn0MST3WOFpBTKcDKRLy4N4qPlOYLudmnJWbY2cL+1y2IsI58qxbPu4u9HaR3vOl58SJrX1S03YIvpzvq6ImzxsWly+6YTFsw9nkQ8fHTDObL/qS2QA6zevjP1JcNyew4hiioHSjcf4u/LXdsCT5EnR5W1Ss4wh+d3gc/60nBiEAXXRzdvmC1y0pFFmIgAqxuOPRQCNUYbBtqo88KKR5qxcw6pza1+jY3tbFQ/bAbq404Dm4bzjo2wbNlMmmaWE3pjIkrmiyRISh9Z8Xi1e72NWjLvmBZLRUazedXqRWXvLN4qM6aTpAy7OYCOTFAALeg6hLcORF9YRzC5B8pkGgWO9uBFPABqs3Vw7+l036fIIR6LTz9VhFPcyxfRjiSis4fGEv4Mx/eGhzvDNLKlBNrNn6izsTiOHgLRiYgAknI509CtHpBlJ9Xan+AeTME3oK9B9/Dm1EZl9/QCvYqpcIm9SGltM7wdSGNXaa6ekOnsTF7bvbbmQefvl2La4oREjtjqvcgKko64v3M1L3scyRyZfeXxfKvRZz/nqguzuUZYNCpGHkaByntTag8N741zYmVIzROtr1qPzhHw8CmIdf/r/ofLVI097G/Eo6ZBc8KY09FAMTotncjx8Dj3dds8qRwGWyiBhNo/HZN1TyhA+olyMXvZ+ua0R+ZZMU7FWupnPo90IdFyYGTo+qYA6rp9kUOYfs88/RguT3fuHzqWHUoPpH/k0GIdqWENfL84Ovde/mF18PddjYB4Y4zRf0iRWRNphbjV0k/sJvaAmTU+Y2ia3vz8KnE6UMyufU+UHlp2wjurhzb6ZGXuKYsLpoSRWSDmE1yObpddtwn8AxVChUcD75zOcdrrGDKXqCW3gnKrJeff8f7IHCQCIE0lkDTl+TCS0zCyOaWsVAvWTAp3Z1hEqyyCNdqh/H2iewcUQ8Y68t3sXbEOdzKt2awJoBjaY32exivCCpX0v/vsVrU3dPN/enKZsW36wklKUtMxcMFqW7P3ILihzy+3kmwDWQgXN13kA8TExJTdf/92E4PtJM7GtqPmqxDTVCLW/ipPmiYJ5iS//rdIyjNeBWzNnjP2ssoxtW4Jgcj+L0AT+qfrQ9YX1p9ujOocZGAYTRY4TOON8hsvKYPXQIRUFkW6FrTdh2b20EqhrCFyxHfIwaKwAPMN38AH+LZtAdSOL/RSrQ8Inu/O2uA0FyvxYJBJCobFTI6OVFIHKEDYCCvM8SFHtceG8iOQYwReGEpHTIJ7qRiagiYY5CKF5RPhJzMjAr8mD4CItYGBg9vlosCqfCjbLv+toxvE3GMTthMRg40kw1YR+TyZdO1rpdYamrMYMriLIkRk40OpAZFLjwNEsiJdDJPJuWlnvmof3PUoz36eNShfymfnHaL4J9bhbsyHTbdvfOPJrQV90v650jeTtrgzD2zKpNS2I+J5Z16+a2SU7h+yFguAuTra8bDjqXfc7E4/Uu49sbl2+ix9TLM5lw4WomN/BJ5ztSLrBrP9yq/WCxtMR0uHX/QLW26to++yYuppjR4ZZv9RXCcblmlAwF8HuXYUK+J4w/qdiWGzodW4HpRxzeZx0LsfSx2w5NxN9KJzX9M5CPfeiY+5It0qSkR5Q68hJB/n3XFy4qxODtv73IfRgzgZ4Nkn2KgWt79wOvdeqTW41b/+D98Gv2ZoXvztQUZEhTfoFJVlx9ty3M0MHBuP9PC/XFRrYaX+ZmeUT9zonSTQYBDOs0BcY485uCfOabHP3JWzvTOM+6+xxOXegI9q8TkocPJr/Il4JjNGGUx4Mu+v8J4LfBdZIBHjcz/q3WzFDmYFn5vQ4jf9cZkVXHSTMMKN59Tb/sJuG0b577DdwvkXlPN5HkTlmrMb33G/Q9R7Ara9o10TVEpuQbSTODney4beYVsGPMmH2V544hdQ7n6n6m8VvTFJjtchaVAFHWnpFKqw0QZES5kZXmktuixD0RFbU/Jo8zMglfFAJcys4PQJLxPjDgUtYrDMNqoLN8h5/hfYdO+OoL6umbVlE4UOVf36lcrm4ril7Ct8/8YuourRzL/oD3YrtbYyuXG6UCzAzRBc3SvdIphXmmxU/li97MEwoXnf3ikY+p17TyI3RMIS3nPyfg1L0G6Sl4XGS4VCpKSqTNAaf9Lo/r8VKiTQf+JZRtPPKyFHMKIxTDDB9GMTdnVuP0lTuUXQaCR8BYhlJx5QxYo39rZRXlVWrHQ4xrabx5GNlHsh7b/+Qkm+Vh/y4J5mlYi/ZgIJprZ/kPK9CW02soXI4e7snx7jN5BiTGrXInFI9vw8yyv9GBcZDxlzTFqoX53r6pwT42wS+j6Ya/MUEJufBIPS0RWpn0IbglplDcT9ui0axKSyEOATiQrXd3tO8uzrW2s1HvrMv/FY11Hoy1aF8kN/abpkbyY0bNFNFcrsr+FcW2zMTK1kGAsckwZERh5PzCTDwXO9NOpkOJ62gI3Zt+5G8yaKpgtUpASUdfD5RL0HOIZzfzTed4sg/qyCs4gIKIqhcDKVd0I6vlVGnG8MGKdoJzO1AKgitU1cjhTiKkFCwYKt94uJKu7ynWfLelbXEEysmKch0NEoADpH+C0QJwnM2qGp5U9QY/lJk75DIjJTQy2ssEG4nEtN3JwOV5OCHTrgc8FDMFoKhbwHv04EicrlkO3ufdz5UKflt0nwcsiknRLB2ENUhgCDMZ9wQSW9CxcelzMk8DQnFaBCSfdoSRcrtACZHT2umQS+5wbNwxXvq7g67vIn8rME4FmI2x1IwOKl8NyxFWk/yUdkwxrjoZqxMpkY8ZHK7axzvf6pvqQsA5PWeCUrtB7BHy+79Kw73hb7/0c9z7aI/S/q5vgbwX9UylY/4ueA2dz+X4yfcv3Y2qb2Wd+CSZwof97jk4Q8JraGYydq52oginjeSquwasJ4trm5zr8QH4m+l7j6iNsJtunEV+SzFwHNe/yeJ8nAw1aQLCP6E6bTdHg3YqdtpfcQXTLF0w1clG3Xh742+IreNKDH3fSmDumg7t23bh/JpRh+Laoz92+2iFUrUXhmDCPT2+R9gx0lv18kHS4Zw+Imo0bGkBagHEdcVlkqvNrasTNjZBX8mc8uuDE0ylt37OFyIMc9SUCz+Jchl9xY36K8zyV7ebokysRx8zU3k9DO1GhcJ7ZThn8r/ah/PdEXZ0CdMy4PJWk1xc+Zu+LWNGlv36dFqL17SjszsIGDS+0nUTgYujQ2WU2jmv4cHat43IjfV91YaJfLlXreQGDxvu1UYCxAXijzBCRoy/gV7dORSJJU7D5QTV7cbb6+Q5099zZLw2cxmIDKbHKual+HzJm/R8S+qNj4/mlSSKV2xrxvYOmpGt07FPboqpQgVWKl8gOhy9K824MPpJ1wOQ4BdUPMeY7osLmcCp/DuABLjJDPEEjjw2SwE81kzRogGgwb/sIOLyakEITGSrusCglHrUP9dfrErY9Tcp+pt9Pqfymqe3ZZytpGT7oUrnDlibGwlesMn31vq+T+VCPtgzu8fED75VHLG8MJDaWXn9VpumECReNPm7zf4mA5CEl6fHJRb3kKKtnPFyzzZAtz06+94HuoPgUvHjKp6muIJ11JTmV8JqTJo1a8kA2Je8FQFIsub6aYxpdwdW4RDCuA/LmuYKT+zqfnOtW+i6Q8DNHU3AVnczKqiua9r6S/0JpPbY4jgqZ2v24rYh1JNU3Ps/m20wDd7vchEfCa2FIWa47UFIy/yxGjnxQyrzGKhlX3WkLORhMGYD1uxNlSqNzT//y+9o/evkliHFLOGRinxhOWuHmfqIWS6Wd+HLknPOpPBJJeRs9lTX10/+pGivlRioGKrgndPRRZujCgOtOvFw8MNVqzflyoM24UW265q4TMDKH430A27dDP7S/GifFtlNMZJTcQf5+5qxyz2rvjQ2gOsnC03dsIb6NrSWDKVZVtIMiEX0Far5YJI4P9RqOmXvPjKdD97BPt1pb9SzfHuXEf1RBvKSBNYjP85Fs4nE2OmIKjT0a5dBpfEjLPypBamDSQVeG7+kT6RPvMFbRhpTPhl/nhdneEcwfI6eZMpCNX+ocBIV02Big6cCZdglbZhyibJPyw7GFvwW6ZsMCgqQXjs18yQQ8eWhu4xL7xXCaPneEFsu4+9w7ycT/IvoLK+ySpd1hNkO80TwHBKaXpSKj4GKhf2rSQNiI1wSH/FSjTbN7KdQ8CNq/hk1fDTguIq8Ma1ens3BjVnvgBAZVn153EYIPDJNZDY90MHzdNYkJK4t4OMOHsY2AORu+fnQ4zC9MO9LbvTqETbGEAFTOs+g0o6lyjOrn6xck7mz0VZrrY+02+Z3DhXU75rozO3zUYng819o2Z9hgzwBRp8vuAqaAck7V+XxnODDA/jsA+MAI3noxhFDHqMTG6Z2sMfNGDod/UM+0Shay463p9pedAXoMpeQUkIi/EBpw0PZoJXds2/K53qmc7bUSJSUcqaSKAZXTtrXm4rQsXLVhDoV8kalSlOrcD8cgLhrrfDusr+/5QOiRIAVJ3dgboMhrZLn0EOp990PBz7YKt76GsY5ip+nDgviRmkyML9PkyXR3s0A47dwjFx7DcjXociKz7spQo3cIa3SjMUiCF4nlXyD8m7JKszJuJMPO2e0Mjt2Ac68+pswRsneoF4v40hgmqSjjmcwEmc3ksPlHqK/da2oh1FY9v5gvlojaQhvIzzJtcrVIjyRVkq5Z1V2/xKowDgjMeVg6uv1eqGuKWP/lekVLB1Vvyqw4R60lHkt4N55KqIlyJbeX7jOvh0lJyKJle7u3gDI7y28rNCNlXbKdXX0WF4Si/tSH8aSEUMK5U/EqTt4hts+FiP8wGXWdm2ohgsfHhtKtFJWaN2NnWOFEpBefwhE41Vj2zM3bn0UGXNVfORA9zJQwCrPO3pckXl+j1mDnjaNWYs0pBHMIt5Zk0gHTaN1MlSuZAmwXThoGwsCxyMd5hz0981MwQ27vnTl5edv3P+DpbACwBWmVdgHyUmNLubMqC5V1BZw79BZUqWSDSIMWCW90fiacO01xj9VmxA4D8J8IT/JXV/CnSGhQgDz6Bgmd9Hp8crvEzRZSs5N0HsImimtSI+JbyABa2Ba6Ie0+6rtsAywEKEOTpidxZakPMow7ipy1DreQLb0bbTDHFT69NrzJF4wnoGX2wJUIqqQ4QvXDTCjlmuKRBuPLaquinzZQpA7hwb5o4ukMlppmw70gqkl5xMHxH9txbfAEUJkJoT7n6kfOUBEAJUG02HE2QQuoDEfniaNZzXnJeYYiE+eUn+knloEZJe1z2WOytVUfNnI8LjYAqCho1KwflgW6OlyknO5lM57Y3W3X5wwflfSPeLlLbmLpvoJPfV9AneC+S9DBcLQboGCq3/a9hwZjxgRzDWOzcpDp4ebA1SoJQ07LWcvRocJw04ZEWOIrxaBq4tDNWUj1zUEjqhQMaHqGdYoMkKdRmQt4qf3HKEPsBo+1WeK2Wy30zQOVCAqNH0MarrMHJ5a/mqG5DzLkTFcEqyIjLTra1Oiwt3zXUKPrYvVlHYc7zFFiENClusPaWd9uzReo2VzXQx5squsKrntlwqKfz00neJmsCgquD7MfdHpRiLrG3M57fsX2Kd/Ldox69JBuv/UHnbw9u4KxFqhfqEsda3QcLBT4v0GdUmdTeqMvKFg9P8ookt2qQSt2LKsrfMvXV5cs/UgZGUBU0Z9rVoTTsdmmjywRtTsN30vrRFXbGqjcPM70eToOQ9lCqjo/NQrWmSUc5slLZrKwHrLqpEHAgrT0krKfLG16aJ15P04DjwbBUbGOAVWgpKL6IRgwIarl2ogLWFLbv4jujIwWm3AmdcdI/NaT+BjymCtTN6WGxHQM7T4XIpJzXdnTD+EE/4lN3pnrzwSWkrtUvtT2e8oRK8/OD91qizgJHxNvGZapIzLMEgvkBaC5QjLdqBtqVqOJTOjV/wRgtGRXlMqwIGbHwzfVVyQL44cpBVKZetdoyWxOPIffTmWmBUftkwXjJmjepd7pXqljSbKoxuxIMP51CQ87QQZyDWPGqMp+Px32Y4xE3sbTLmzRjmNsY/XKE6fuGdRyBxt2jooABy/1wUxDtLmlTWdbhjhVHNOOaqLN77nxDRIS2q6/pFlbT9Bn0eMg4+O3sliINn79p009oPjmCJgzdVCdS/oFcS6WU8C68cp8QG66clTf1gKKUospocUXmONFtHgg+6wIIk2/6Ue11nIGa6LG6IRhet/uw35UQQOhbK2v6K8TIamzg3ZPbxhQ8ixhR5TxDR6ZJnDiHixl9+k0WcAMEQEeMtBQZQMUJ+XkqBijvb9BIju5/DKGdpNn9uI2V/N7Or8HC9RBC/p7RKfeTTAZd//IeyfiS0Y+sDG4Ch+YWn/IJf+AoE16l4gwXP+SUkzwMLSqXXTe5rJNuIyi0FPZoNPtKZcnQVIPJMVOLnZ46TxUKBczj6N7ehYjbzPwqJhS++bTA3h8l8X/YOyO8vJ4ZmQN8a6bgPyg5N/44UDa8jMVwN3Kkbv+a9hTFOznzqH6IxFa2XJ9oFHkHrpLC5rfd7/OECnbvOlOxJud+0WO9V8cOwmLHHQiILsAmC7NbmL3HmOsCLtu5ZoUz+N8PAG+AwQAiJjo1cqKvvrDk6KkkSF9m+oOrV0p9/iaS+CwLg1Q2AtWsHbbwWPyNrqNYIjoE1vY71iRTDu5qa5RerM576komPX73KmLnzbxN50cnJ3LTrNiHkkBfe/ZAejgbs/FGj4wYsH63Huu4QUsc2DOwjfiMpLwgS3gq7g7hC9VhJ0M64oLWCSpX1au47waHaebg7DjhmO5vX72+r0IQx0JsYJUq0nLA/7w1erPZ3eZdyB8hUaCJtxRvq+s3bv6QEVcydMx+wg5mH20oW2awarLfhQbma7YZddpzasZMsSfXuvhxSeB+yGqOEMeRdPSiNqbIpUpMX75kgGIjNi285u0eNVNBtyXXy4SqjDWV8v/BwNeD/hO0nwjIqQ1j5nMaNB4vUrrrOD8NJfIs/WdJSOObyVEjG6LRNgtYk2DLq2QUfgkpa1CskN5uCy7Wo5XLsxTyY7moEfoUjMfSlYs3SChYKVSq7MDBqTg7XeQNsiL7q51xs22MlsEW58ji8mwbuiJPWfruBALpnQorqYD0KMOyjZ/tnsr/xPIl/c0fKkpbHoRPT4NLTnOl2Kx85pbnVCcFJ4Cl23B4D5uM04IAWU/4BarXkTr1rQ4QeKqahqADXIKVqANKxUN+NliNv4SJAARabs8E1vXEZRpyTfJGbKmhCiSncKV+e+iwP+5O+Zt8KVEw5QD+P2ZFzo4paHFvaWOa0hArxbFBA4Zf5ayyID4GDvvVJvI2NHEF3mF15rKJtbP/eHCE3gbzwYIetMmuOJpiSdkL+9xZKjJx/lWX/X20N9l9VM89H1oUWVzO2Z3nOlQZcsXxQwiUobW871qBOXkeMPrlYStSzb6ZcjmKlK739HqYCDIijE8fDyvGZZDWLlqQmE5/FeuabLYKYdLtkqbYH1EUu85Lx3r0Py2tovMeeEUUg/AVyNpSSkQwTzK5NkBzem2Ulbr33FNFRHirTmEj1Z4cZ6W4j4H7mIS1R+xPFPuHVsRX0heX0MtWOsARLxUzhMi+RIXKNiDevrNfO34M0YsESZyEIKFw+RNAN6VjRY9IqY9hZWDFuetR3873uw0GEkkMQsKVTb82S+FjwB5hwaqQpvX0zic02Yxy2nvtpXThKKb08HRmmN8ie9qzUp8G88z9t9yMoeBnCmuU2YCo8YiOe3BrIQocdhsSCp3aRElJWWWBfx2fqcbMtC8GujWaRBPraWTz/xsM+PzPOLwPJcaac4MzQbiM6zOf69I4LbkjnW2x6i/M80QJOA/eXU7/WpWwJWcqHTRA4Vi4rFQR/lf1d6v6roXHwzHR03aTfzSfy1TDQC5ILTtUZEyZinfEaS3vuxS9QsdLp98CWachvWVLa1Elb3VUZyKH7p6yzHgfbBiRkyGzJae2tF9o3Lg8xhtdcxt9+fQJRx9ZPc+85cJ5LmSF3k76oO9OEqG/0BMT0y1xfueOkmlMWkcPlssp9sVRbQtVFmLwMwS1pX/jODjVmSmz6QqmhSqwbGuCkR88IEvezCA4j4X1ktcPNSTOv4dS7TpPNHjFuJ+5UhI8JNllPef+CLoIIX+dDAtcdw5Wr7YGGNhAjPcsaCKlwrJDobruZKa0H6j2dWAGRWAL88UIpDk/5N3wnYlIcfq3vfD5lNrF2mAM1CjrYi04giotlhACjjPAJJrjnEZ3EhuV6GIIo9GFJKPqIitycEyEK5mYL9pSiylc7zrAtxZxf/duNwPFdq90Vy2gspY0sclk08sbjinfAI9QOkOavJSjgutCYm9uO21l1bJ170zfQOXm9jjHKKxi6mKRwcaGDF/WMfpiy63EcXvrW68Lqcefz/r4SDBcGzTUsQygP5407Vao/ymq7szhs2JuKyy7O7xFq0ELPqXsnRIyjfuCkLUHzhOyxvtf4udJ/SpbuvVhRUbWw4CS44JSoSSghohAmKAuVQz9nBSXt0iDKnEZnTud0K4+ghlSgGiz9oEZwxcV/XU5ozPk2X+1b+Mrc/QgczavgYJVDFqAqDjanq+Ug5OFCCl9kYxKQg7wsKmbt9h03ObfFzqgA02Xp/XfsLzuhldTAU3xadVGbtCoy8IbUKahhmpYSxX/iT3V7gsNp9RO0NjRaoitEvUm2OSMFp4nx1AqyEOB0h80bHbcTngNNH1W4ZBrCNbxN1GgieKXm2XC/oqMNETv1EOjRQHz3j7gYEgiyPERpARWWKhnpGKCYkNc6Uv8UzZl0DL17cRjnhoMBGi7y/tuk5jivxsOPdHxgva3L1onPDpAkoipzEW5/rTHDJ1h3/v0hhxKFlu74QtiFmIFvd0uGQhaq8L1kdGuWEXEjazTm94W0od9wtpiljA8gXwWYn05XAZWuOODjAmOQtrXh/wdk0IYZX3Ww4yhtzPMyJYUe9gfNEo2o68aQEV7fhgq5VUeoht1J2RhsKcZ5NFT2Botohknk7MoLTMrfI8BsKCQyvspH8iF+ecuXI0pB8nDI6bj5Hm2oLFQhCSUPtJc09CeWCpExoul54ltn+6mYvccvmwSeFv081B47bDxBplgNbMkDcVmh5us+QmQo8uznAbpTUESR11WE9RkJ/JCL19e4fJSmAc56lioks+jpJC1X0hoirImX9PK6bLxX6JW87AK0MFe5lBzgPKoMZ0JiC5MBZMhfoPIyy45/2EW2NRr4MPqYpQUpN+UKURn+Hp99erZ1kAKSGIeXbHaYNqrrroBbVKgM9844rjD3V/uCK7MRxHEnE7pFPGosDyaXTz26hTbALmrxFUk2jE/zljah2W/9izEb13fQghlQA+BOQk/ZHv1u4Jux0asd9m22IIRcZuX1YhSYxyCW0/vAn9JoNXc2kJa50F7E15NIAglKphw2giGStRwoe6wArIliKF5tZX7zhYRVSufiF7t0z8GqqIe2aiUzpZgpHp+PSGRxehY00qsA9YjC+gE9q8tVzvMCax0twn06tPtHGM7Sob66u+WPZ0tEDqrJDpoPwNhGEvV8ShsJNQrjp+rCgOLH73KKaCpDSGZPU6h0ua2t4Zu6lI+kAv59YaWK+EWaS2gdMO1xmTbIUX68Cs89AJqw7fT8hrlP5f8Gtrpg/y2BvrXEVkDpPD1wp/3dkEVVFvA7AaOdkwtqC0lzqbEid5DNyx5z8/EHsxux6GrBlE6+an3kwZPXBKJJxa4Lk7t12G2TzbP68alsKfvHFaa6k8HMShYksT5p97zRLX9+rpl3+GUl9kIq1RGzDXYNABvyKl+folRoYWvRsML593YdlCbeV5XyuKVwkZ3tc5ZNEw/BYcZ5zXH906n+dMlm74durNrkK2fQBbbJQICiOf6tpVwRITdHMCB9IQ/b3VRIz+kZO7/wVCj8xpjW6h8quM99zoSGYymZp2/bFeVwp0aqschAmddG/0mJoAs2ZgEgVWvE936J1YeMrOEq9a9gHPoFuqU5GmkXemTusRzO7I4jOWWmZOP9t6EIaDk9MFzBT9UfhRMz4LZxSCJaX3TkUE8zpzVgD+PjNUsM9LzepVrm0GJhT8mmd9UQcal9JXrHot+E0tGQIFn09NqPeYb2fBdIGbP/+QSHEUvz6nx0swd4WrbgtSl6j/ItvCCjbv/F8LCCmJmA8PeXQfJ/yfWGW5hmVB73m70ng8x9UlFgg+mhIAGcCagk3lxZDfFedL5CH+GoJOVam5UiTniFgOX/HCqZb0UQSUUYJQ+/HpqmmmfOWj0/Y8ynRW6HTpVpGoQigUlKddMir8D6LPzTR1naNl+3LUrAr5SwOCoaMqT5VeJCnlA3Y92cF/Sgn4XgKQUGOXwJF5+ANp1iCkVl5djoKoZ06TfFIM2RewD9IcXILlStlRLyKUfVtUNDUcPkj6uUjP5ZdViQWw3DeX5wcWAYHXKdZLGiBlGjhG41r5hVswAlzoejSpZ1ONVByF2DtiTwHQV8RwUK0vLLTrFXNRRFFQMxFq9+CPaKCQ4WkHXMTXx97ng7kvbqbNKWUDy2BNCfJew6vPMRzDnByEn3RpSJWOV3BV6Yd4oRHGwMMhIUFHK7mcVdVadYXz1ZiD17Q9BTOSgGgOv4m27kdBG1FKMDqI8LmlGAcF6bprDkDRP4u8PKsRmw4KQld5XPdYNszknI7fo7lEtKpJYVA9QVuFg5lZqwcUgDonF5FJ179yRff8Ee4ZVatrXk6FtOHgtSP/U7iCnBdu+TmWZMuaJccJh9acoUrd9NgV/qLWlTFmgt/UX2Yuh8ZhKndtO+SRhlQ4gJM3fI5Me+MkrSjj/ABfNuv1c/yw6m+YJvZydaNWOMCLwMA29ZHSdwezHNSc1mrgaBHZN4mA2AgILsvMJSkdi2O945/8kFvR4z7f6z+SLhM2RG7bEPzQT6pWjcCGRZL3AAVKGuPeinITVVN/Yu2eOeb4Frm7IMVSQ2d4bQkJteY9l6qTHECxu2uaviiKXgV6l0ZexVgK0plXGmzax+Fwy5P94Le5yDHvtWaxPSuW87x63fewg0r+R0yyXcyCAmMk142Neih1zT2Q/ikw/tVWZD3utbc4vfAirneTpdAcsW5Y2/c9exNDUAm00G6aiIukVf7uZcYimlesvKngZjg09PYmDRx8bn+5YRH3x4NhBxu0wWm7epvsN3jDljhX7R09sjOohNCfBJgyfWlU2jUuuCNNk691Z/hpqITDdKQiiJyHPQ2cNCSNQFvA4zbJP0acF047sOFgmnW3tbtdrAM8HvZuXzitpBSgkzxiay2H36JQqLKLMurgr7uyeYfZIsyBsnPZ5sXaHnyV3La++1+N16dzXvAXzgedl7OQaj73eHMaiLME4iUXgj+5m9LbKP2JC0ZjlcSfZHzGudNSHmel6h2QXwWkYQ6khJw7DJmHdLdivcUxHBSgvNOL+Z0OwHaR4rqy7EQTgaJfcM55bgodgi116lQiuMiPavX5ozYYQ39jsSdnzFPeNlV2xHnla+nP13iS916YeFj/AdwO2hsQ+qmt+f36kUoO86IJK+pDeepurzfgUyU3qlYvQ4NoZt3bfy/fWZS/qyJXAThrR+NHvwxNaHBWXXO6Y1rAu5k8kqb4e93FWLsX3uX+v7NdrWYplaNEzK7k6GbL+5KK03gXHCtabJKfg3A7SrPKMwv6n1xJU67miZNd9I7S9/3MuGqeNbX7pJwl9bKe7DJ/ikueRvkZs0UBVsw/2fywzeIO25Vc5fRYMAKl6FXxylrMDG6r5qDRCAQsl0R/Y4WUBpzDz+zvx8AXTGb+ee02odapS1KmEFPfbwxIT3dUwrt1Z6qnXouM2O43CAxnFpkxQPwUmuOjhuDLTBZarCbkrWnkHxbEtQsfU5m/m35lEXClA1uUtKzdKrxhzH0PwW8L7x9dZUOGdJH28R2shoqfVbbXqDRc4dJHk1nNWmkBoRJjbF3jHeOry5pBHZRz+fAnZxaDvbNnjfsXozBxPuQhacTx003ICSK2onXTut93dNEA9MiOk5QsMlzvBRq6X/9ZbU13NPTmKpx234xx/w8xyeRCF6dPyVwJgJ7QcKzS46zxe90CS92vO1X8Sll/RqT6yhVy2yZfrbIJ0JkbmbW4IPqp76ll0CPb+EXUQaVlcOwMK2XbmHDha7wjCTsuXxgIdUMVXQdaTtwSPb4i/ZNCyvSxs8gCJys/2xBPUxoAG0JZHq4jKgnsoZn7yR82fCDLHefSnRV727N1kjjaGa6yXbN1OZ1LFhf5yVrrrllJR40nADWfr2TKFXfXZHmMWzGZCpGTjrVVAcTRHaGPrhkG2p/7lxgpSA4TP9+PvAuzl0V5auJdIHgYrZaI7psSlqYuDPsyvZ6h4nRFvLLbm2oqqgwST7pDaROYuTKlZOuBWg+LJTwCVKQe2ZATk1TZMzVSm0HeUikCSe0ohBlEitlaMelDkMc59BGGJQgnsdPM1+ReOBdW8VQ+UE2SBDW1sFmIRAH86YkzPp5BEMEE8fBxNzgsEVzabnLG1RVhjiG74NeqFJI2VgqMgcX0fKG9rwyCU3ZTSNLS+2kJ5773MVZ/fQ+1hJ9GDDP8ZrerDyzr8V12aToFgcLoo1Drw7btipVR9JhkwbDF/6J3lTvmPe0lysYwQtHue/tjGiV/gWiBZhYFQdY2jP/THixxwwLNOhujFh/mPs5kzVoyJacV/s/8Zvc3Gife9AnQEaJXn4Uw1vzaCcSGx3XOidbZZZj7EM5m/7ZKQorYG8t3jV7BiaheMhD4Oay0IAc0ZijZjClvHE5LL0BS+MRQFMmtFuIvhwVhAzTCLy6R884frNVXraZEs/VGXEjPRMUbEcP9hPcHSdVpyvyOVTst9JFqXKSh/dUBgGB4C0FPiHcRdBrKeRB66kUk4HGlZ48BKB/yYUzdt1FxrllxbLtxkqU/PPJfsf+LHVg7mVYXzUysoYgFRhxEYx67Sg/lIlQumGfmGOTowfQ3hZRTHdqX4oOJkTcyRBqloTB/MI0XLNvSrtXvdn2sVE/yZM/8yhu0dNCEAPPfDkUftfwfhup27ACqzAjZLlsUp0E43x1tSitn7eFOGO065FbCydZACWjyl5tAunG+QqLg0ldGXxIJDlZPTqZ7mXXGkJG7sAUWhR2VZOHFtzibjQuXD2rW8S3EByqzrec/Clo3YIIp0vE9qHTqrrCXiqhI/wSv9hAGV84AMeD4p0XBl7T1sPvh/DBuZXR4k7w/2QiHZUdyRLPtUaat9YbWapszJD6x8k134vSKWkuRy8n0tViPnBHlB4S9DrdOQ3EP5cKtpXhI/PCTUCugFUsWG/lWG/W3DVrObDEPA208UQ8bvd0yJ9EyyMrtKpZL/pIwmZp7ik1t/kQEJHyHT9CPbbkwlE7fJkmWs1Lc7FCKTMcOf/8pQXGtaETQS7EfyzIeenzmL+zHRsfgdATdd5A1rTpwOp6XzqriqBudU3Wc9ZPDuFOJ1LQB/wHm5st6LC7wnQ9sZMUQonxViradMyHSW0duVJ6oN5XgAwPW+XWDbx4A1jX40/835S3f8sxU9Ff6kmeGlds0xeF5/dlOlTzdQtqq/NhdETo5aVj5hRZCk7Z8BTSq8B0RjrbSTILJS5py9/iR4iVi7QJO29rRnD9lYaEQPxeud+8UCCQPhHHcM+EdVtyMUK+FnUSSHX6qICk/E7eY/Cr8LuwhmYMpDsHkKY3F6gJW0b4Ay+SbXCA5wLW87ReoJE76Ja86w5BXPyIF58PzZONmd6ewR4Ti/Gpq2uBboLc/Vm9RvRkBugvSZZY0YmuaEVsZO9sYe7ukbtey/3SWOlfj3KUhZjWZQxWWvBeTQ33Ctht7JIYtgLCPZkuRYNrpjOGpYY9DGqYtIQg8QJ7apgJ7McNCdUSoqvt18AxbTxy7/ZZXNto1y7e0KwAfOSUKRlIItA0xUjE3KULL1N2ANi0F1zay76OqgX+5glJlN7duOvkWLJqBSYEncsy0/ZIcv8BkCJa6UIg37+9ApOiPdUPOzmiQit2MHX9sL04ig4/z4EJx9/wr/PR7wGkCjVFe0UpFHJAXYPReezWOZe+0hVexNsjEBpM3N3mCOTSZ6xDKeHyPY/QKqm4jW6dSEh/eBEVi6VwKfgIE8VIe0wkpWz9A/n1Vt8bLHoJhRx7nP1Ojxa4al5mUzhLfqtj4zVqcgX4HwwJVF1VAnm3uSjl+D9G/WMvk0WGLh6eioZFK5EyboZ0sTYfcxsSlfTzLx1vldG281/fyhV+3elng4uTGdz5iQ1KlYhQmSS2NWPTg+39QsKSPF0vh6ptLcJ3uYQhonZ5OmzulmUi0DjznZycgtmRY5T7iMMQSKUrZ03DkQfjz2TJS6FCHbrM1N1Kkg8N3HcqEjCNobzZW0GTkQyocMIprt7A767BUKM3TAtDlkJkhs28iBw4V68SHPltMZYqeP0dchRri4ERj4yV6PzDXGDKzURmS24IJy6TG74B8BmdbAmBCeg0YROACmnCXtVJCuZp3SqqwKcfI5AS/qDpxgc5db1pyERiRx1Nu7Abw9yckzN8E5xOGjLECKcIhAeP4g+iTo7nOl1oUqmu4JRPmYzlCr4Lt3eKboDyZ6iRdFCSic0SKbKSWYLEzGVoRK5ao6Q4ouE35Jg0iD09yeKEza/4y8nETWp6C2tqNaLxsQUrIKt4WRGoLOnJJ7VxomTbEHngibp2vBZBJ7cuhACHDQGGD8s+yzQaHPxwdBeiPSYM4/D/7A7h98DRm8HB5ESi0uwybgcjT1DH8cD4/G64sD9zNfc0Axw3WII3s+V5gAHWsPt3MHNzRw6S81XZvJceYMMI0gcbtTIYaqFoQy2iLew3v6Cptp5VbYfxzJLg0tdWMaTbUUVCh3ycIeQH+FDEvsdKS4zv9wAmqniJKDIjtEcoAAPGCpbbSayuF2LKR2GjRIQznY6oxbZDYjn9JLvo8FHZHcn+6IzKgdloqCqF7xSSX6tamW8bcz+qShSKQ5mttKlGxHxupUm/+UCt+WlOlqmQMzrYJ1RnZyRqDkjAAcuAaKjhl98MiGXvTOtt96ZL0rlNJE/dS7MsP+pVhaQFzi4zkBzKaHfZN24GYxTWNEBvt2o5q6Fckh6b/140JUHEKH/j0VIfjbBeYne7tjzNy4aWE1oDMr5DkY7mSlZgC1FdSp340K4VS4nsftQZLX43C7n2APcGowOVmCOkdcd7kVEEL+BxUcrqZqCpIJNHLCNEBPRYlC4EPJI2+z1WJFfsX1DTDDAYSHDzZ/4ejmT5X6Gpe4nMRtfSF8K5A1H8djW6IhEK2Zemo6VuZZk3pp2pnp5RdNYNpEv5Rokjvk6IzSxlT/sk9OZdOkKBcgmO55g/kdsjT5QHHv6uf0jrRlGRU7vwriLTIE0OFicarQe1xL+4o7a9qrYy87KFZtSYJrzgLLlndeZyAOy/5WLiiF2v8VojLtYYv9TUi/7aYoI+Pa37HdqxPQ9+cBWGRs648+YTvHATgjYEe4FUiHWj/+blxEivGJ8l2eyll54jhJ9W0H47l0GOxZI939ljDfyjWAgP/dNHvrnD2ZLQ18daaoM1T1hMRBKOnxbmTiqXoUtwBqiug5181wflDBWamltTAKuZhyZt77Pn7UDTIqbp8On4BVF2tFuiGDBpea/ymPwah/wrZqDu/bB/G/5meM1UTeCKZK1gMmh7q9nh99njiLlStBq0ay9t34WWx0NgUhDA+xZCe4ZSjK2kCcKq05iJ8U0KZoy/UHRWD/2SZZdpCty1KZ9hHo3ZWIKCQWra2q5qciKViZwOAo08vO+LliMU5/iZVH8IuMW/NkoKCvi+c10woUS6VVHuMQH0OIA/7PbNX56N0iDe18f/TaPG74NoAwi20ZQ4Pl5emqAWjIElP2oqNF+QkioUdXuKYjjCLGrefDsIBmslmkJwwEkCS0XmPHlZyxkm6OhzwHPKK/edeovZ3zF1/Rvivnn2JARp+h9QlmgdDe9yo65I5cDhrW/9zu5Z8jdPtgPmP3G4MyJqp3Mtfy6wDcAimPgQ2Nct6p9b7Lb5bZgNiG3CG8AsCEeH0+sbu12yIGKla7ql0C/EIiq+9Sxqbe2X1QkBm777ESJQMqMjBgnjWlInR648rET+7IJ8tz71LLPQrgqdzcl995ZLGs6dvpQowYqMLcULVsAqnRaVWuZegMuv3q/fAUs+FGVYbcp0bXki7Ru3YtC8pPfQgFzH4/g6irdSOyTimZWijGvpLDwavqG7D6kKIkd0sy0XW2IeLWZ2F986cdIA2vyB6pZSNfP7MJvgZugwwkN42IXJTqMh950R723OZYoPzGAw/UND+usoEkc4s5XwPS4Hnu3vCDR2jYtrzC44auV4uUgv5IB+S8xrdB+Esuc+BerBLJOhnU8w30VVS8jwdOHjCk27dRQohB2ITEZp1cTjomtObyXgdLgVJF2sPbNfwKuWshvs6GgQwZGraJqaxRMuFqWgb7BnrUN44smsOgzz8OILY3HcegHAEgMgoJGTEVVkPO3RazpZ49j64W9qBxhKB3/JmfD9zff8B4a9y3Bd/8WDZJh01mgOXKPNyUI2OrHUUv4J4fzLBAl7+nL4hoLWUa/G7qdepJ7fBqFdScaerxshTiNjP7/upcDhVyObiyV0+A3njyllHmnfPyTih/JW+++NFpHJNBOM/hFVNiI6O9XuoPz2dN+XIEhrJ7vWHa2UJW3sSRMXOfb2ym2v80UvIELJnkG+RTT8Ub+GEQd63tT9nCA/vmKGc6mH0HjML4rEEicNF4cBQqGQRJOZDTSTpzAOdrZSAD22yKiUnxLkxTbYFsu+dojDBpkGAtBoulu+TvqVKobIjRQweRnbtRuLQYZyS5k5LqSXm6V9DPIh0ybuhmzORypUGZmU9qRTWQaSgMgWHGFlLE+j80k+b+LzqkK34B+cZqHOg8HD7huA+/vnlj7foZcRceLR1bZ1Va0cPeZ28edtgw0Gh5aaCPZjWBsRM7xe3bZ6f2X45I8iR3NLopoRCr8Ao+k3MABzBSD09ijK0CK1kWSS9K0IKDVHk4IS2hZue8bsRb66Fplwkvf2BoNILoDe5/lor0FRTlumHE7hE7hC03hopm2B6Rfrcq0EtGD9/mu9Cfto+DvnVV/HoJ9MO5yXr08bRMuAnNq/rWrD6E4U87v0XVZ44r3g09OIbJ+9Z3JhYlJTwUNOZDbo7XWJxCkQLKD1kYDG+w8fpkbYrcjoAyfc/0KAF0cxiYYVOG1dXg0XL/WGiNuCtpAx6Jx9c7KTUMO1wrz842gM3hA0HnBf2B10pW4g8iiavxKs34CikSfwdurjC1RJJcfrHZV9uGqlWolx3a6XgcUA313naIBDQ0JnNTXSMsxlBza5bHUuQY+vSvyUDCnYXioy++8nNofpl7vM/NaF/TA3teaWOh1bQOKAj4yrQKT2Hfuloaulr9525Fk9BNtMUN/26O9qgLGqrY8Nlu2SpBClL0UYLybrpKrLYAzuUodiQCqOzobYa8JnuRH1Wrb+O2nAjhiMfXJV3GomcneC+Rc3/h97GsKB4RwVXMVsfIx/hg+/zwpFNENEfQrabNG2Qt4A6+bdLs+OIi9M4qgOASwI1i6tF2HEH6WLCHRObx6BLq/t+ZG7vdmvS9tzpJTaV99ppuGqETGR8NaX0FO8DD+QIcxZAwQk8TOqiqPPiTGIOgUpdb0zp3rmiZ+aMMiqAeT6JnXAjQR7NE+GmgIQ8nVBhaXm3QFm0/0bQOF1oQZKEdtgsbdkfeiydzk3ScLaZRfXoSAzhyf2uUokGNOH81uGsgMdqAOsylwBwvgh8+syJqATAmtqfuuPKv5U0KmWl20Ekeo2TFqppAVU+ad1oKWOberbzHQwl0srDz2QFQ7frNDZgFWs4LitDRsrixImfByKhr3pMryTzqi/luMPxoikqQfOKM+Pnj1i008HdlJX9QVAQNfMx6bVXnWF/EGbbjzR49gf2OBkVLcr3UrjnjZ94+rySuCOBRMJnsbOFIbXzq363jMRKG1cEIdM9yHabN2JhTH10sdrANgD05vWMYS5eHssc4V6cWlGC1q3YcDZrsW4sLjKSJlyRR3M3ow4sjZG5U1IuO4JlCeosgoofPRKrGZT2n4lb1HR0Aazc4wD4isxSbQxHpP8LR65wCwA+3Ganu18/saaiX+BbT4Ao0+2/+6fyBa8FBxw52bA5gIz6PYEw/Fa0+Q8oD9tizExN/jHwpk2w6S6q20nanvy3sV58eH1SpN5tneIDfEQLHXmNEySk1/+5iSICrQhwUKigk/tlylp7Vd0K2aabM7m3Y80jA9eiTqeTqVDyjbahGdCrBg/wuN+60AfGcxhZKp5izcEKGbRl8Qp4/zCo6I80TO8YuFxZT+n9nq7FiZ6Wb57quTfFx4f/rfgiWimfTkeQ1WxD6IBLOh8y2Saz8jeACONkOSeYi0lB9JkXL62PCz6LyJ7bO0M1+unhBHIJDWRFMXKm3WQjtqp1RUKNbH9trfqaWStpjRZE2TiirgL1J89yPBm8a2dOtQJ1fZXd87JjiE89DFE/yZkH7awq1cI4Cb4Wfknye+hA4TwPN9hzcO6aa/XKtBh6pApsohp64OfCEtuRmsAAtXo+rbzvrmDedhxJDee3kuITT5QRWJ9xlwUQ07QXtY64dkYbFcxZzOkeB+Fm++TSliT1kRgSP0n8rUNGlO7R9TFGrSzV1J0W1AxfMX9GI5mnbuOSc4yYz7Dzuu6gwyzoJ0xpgRzW8AIKNHyfgEMgLUlJ+iATPBcJf3ByOlBhaSaYWvG+eykzvOw9FZTz25j583kg1hEa1YPwpCeSU5eMgNXe6GbN8K2Ji5K0ya2EtJWw19DfqnY69+fKU92Je/9rYQGjcDu2YxIJz6WiaBTtlERPJPOxkjGWy1PLglcz0FG32oOt0c/fRIbab+r5YtbmB5CtVs4AySBc5b+6nM5+A7y7PTNlxSmYXZzzIyHGvV+Q1GSxPrnMPoPMFyRKSfTO2uTdCkUw9fBlmZsn0N2WeW0JGa20FW61zmnB6RN8x/gicO61k8hRKEZXLk6b8kl4zvgjT5AqnTnDcyo6QidwySeMTfaI8oGLb/TxckifjKilgzX06Oryd0S6RMNfG9gGydIA5uYnxEkxC7SDsXC4mMrp0UO6CpO28Ps1XdPCTF/D/KeIhHbmDPamOz9jwOznlJjftIVLFwziuwMdrs1hX64xKc7gydPNiwiCRPfxFtKt+uAxIfh1iVsDOr9UKFVSLfV4RTlSvBF+3enLRPf3rm/BZwZuqnRnYXjeqYZbSGNLOxVyVlzQItlZ1HcjofU2PZci40+ogyhL0XojCUoLT7NLnFYa96cdBHndBuLCF0wM2/u1DaRUdInX2qm6FGT5ykEYr/wXmIzabCSASRsmq/0LXqJji8gPvuQOPltQzXxZim9RXhDufwT6b1JcgMxfXdOOlb9i++FEhetH5yKafZzYQD6zgxgGBvljrf8w4XhVYcQaXn+AjYVtlpWl/u2zRKTVRkmdIT/2O8F1JLCQifqvIkVXdeG8q5/qnCyFN7e+TNj9RfMpV1cK6whMNnBMuBOisG0AzxmS6x1CgpmFz2cDM8GQ6XOQxqu64bud9REAo0wL4P9NOe7aEQkTEi2JoZnYlwHNseCpaWyrgyjUrAgTONlHw3+1/v/DJkouZBlqhKnEj/5uhpimZ4bUgzx2M4OtSi0orfn4Jat3vBBUJdrxfegVXcH69mptP7iMmXBk0cYS5TbQK0vjbzq4F+So/ZgbamFEpu8iwb0HL37RfN5S15vWoyi3qKIs0FWqVkwMXKA8r15sqxP5v29ouIlS/WzCBHxHnAlQcY3b0kNn8mbqTj/wFpeNCfbkUMmhFvga4h4EMxCvgzltx0/c3oGmUA/ZqZS/GySCtcNundWvobq8E6KgguUmEEpDEdI+vJxCCvsXN/Xf/3Gb8KPLWe3pHGHVnY/uA57OfS/pBbjCbxMgt8HA9HiFqa560f4Dbxks4/tztfpt/LOzLDSp+yaHb2w2Eb3U2qd7gkb8/z3bFZshXNFCUAl6I5JPgoRaBLng3cfoenT2CFRTQRKr11Ck3CpjghmslX7pjb/N5rNe9P7JzeYhLCziicGstMfg85Berbuth/HWK8DJst+oBi7tKFWSM7NTxCAUwCxHrNR8LVqM2b8b0rtkuNTUO1GwUCJR5JXTXa6vlpDUarq83sNms0KauzPsBg21GvYBKy/omdfUOL90rX1LRgisstGvdFMgWJpKpifDp9K0H93m/VMtP/Bawd7KzJW8VSd0gCEnjZqz5c7mW5KnVdaBc1WQbCH4yoQGd14vQeXrLmse/5zQeVOxqOC36uUqKmGJBW7fjNmrIhdHAKXCOAH55E8vOa3B26/U/d4vue7H61Ouv7Eg/59ApuINDoUPHUFS8IiwjhhirT7wCdWdM795Zy8F4roLGzZdIRLT9qQdaYoXsBHivT46Oxizq1wnp8XCb1tQ0LFTOgWWbtG+S9WjyqChWF9+p1SaWWrlzv/kNUGBVqVN+z21tXFstwRR2FzkX3wU3Aspq0vDjyl6vV9KFmzQBJrZC/jIy5Q5KJuEKM6c2MF4ZukwB0V+q3mccECJpmy/ZUW42m24J+jsSCOwkDHUZMz40jSToYPDckdXLr9IdKGIUGnYoUlDBWvFoZx+qEEy7K06q0M+mZbGPosNJvOxyRBVG5JoxP6gk7nUKsgYDUc/IInKc2Rz5XCRgeLI3g+E0M0rdCiC/+vg9d9C2K0IFHMERE1b0fYfoywd6oECS5Mw4wIOsovJFZfSeIOb1CpUxb31DLUY/1EZSoS8M2A+QEUS/YnlxONzQUmCGhUpWRb8w+PuU55VXii4dU2XNl+LP756L56DJN6wxODb+vB/qqEg0YXpqSBiAGnIzFTue+m8TEm7hm1xkwj6RgRonx7zIwwgLdOzAEVSlztl7C50Tb4xY9YuvKhZzKcr5RMdFwvaBaTsmMGIIJq51cjsZIqRbXxVxB/JQ2r70yFUK7rIm0J5/PgyhbrvrcfI9jdKYzww6VekWynTVzovdOFbkH0D5BHjuXy+DfvuwNxftOsBEtKk060DEm4xd79hfKqI6xeBeYD/DlV+NQhmkkUyYdB3XSuEocdNu+COuOUmFS0gAulCqIbNrKDVCv3PlC7Xc+NWnPh5sC8fjUpwiTBlquxKv4Yiy6/CxgYeKWHMjViGGjxiQIFZ/kkGK6ue9I/EeFXpeQVQhLgmldzF/KgMJ/tPmsiHf3cfAO25UUTKxXu5U77j2VlmZ1YS6oJIZuLtm9rFQKCRs2jPX9zKUv62e7lA4lBSWa0bVBGJHtC3zs9nfXmI5K9nfl40k0pf3CKcsASYSSp47UnvpFNGix+/ZiQXtygXmMokdBKKuGr/UuZ+UC94B6qdsZJqYra+U8ESxHkoBtIOtzpdOzAyj0yTGOp4EiZO1lL2ran0W0bth64Sfqy9VLHc+ZCk4mGuiY6QInwq7P88ACJEO+1k205dNFFS7sE9Y64goim0/K5uIloFO5VEtO85E27aLXCySHYfhtAKhTerDZkeZ4t9VrGn8dHBRpMbwsE9ni16Yx5fdr900QbOjUSig8k2F+7Rj5wy4M4XmKV7unQGpk/W/ZBy4Kr9uqW0f4SaMvMMEOKmJZ0FHcaN8RCiJ0KDGM+hWCTXemOWmmJhupQMY+VJrwClJYyq6PtedEWmikKMWmvv57k/sQhYwt0G08j7PfE2rfWXGgKQTd9DIZ4YUmOBF3mCkeAwRYwV7q+3mEUlKmiCxLuXQLeDsZ0PgMhEYXCvCDKgQ9XqyqwTiGeTkElHMJ/DQbKXn8e8Genyr06q8kJEf4Z89Wh08mdNGgTo2JEFNZ9RmAF4m4nLoLbnZSsMeTy+Dgl8V+pbnh0tqSSNBWupmwYohAIXXhGphDpLI+RclIAF0gGjzD6n/fT7jVGX9GBCIDqH8/kxJwgc+msutVxjNcqahgiqMzR9QQvRcQ41hUVslFv0Jx/fGfi6Uo2rIJJEP4Ec3nOXNXZraRRAk6ivKu13LZsVjbHBgZZW6iEtKS5gsCETpogeYyaY4wz2tE+uFYC+CLVMV5BmbEinE+hOCxCCKO51anQ1hGHCyfMY2SBYzYAl3uk9jeIbvMp8xNbggmecne43lk3wv1darY45ERCcKqs+32YDWfRfLRgjj4pCSS6j37k/t6nnn1FD6DrmHKt6N/5Dg+pkLcNm/oyp5ARaywMza/SfEYCM4s1INq02yLuu8+foGpCTaurAI/rycbmkD3qNl6DwA4HuV/KSltHONxbqZwlljC3wddQY3QSYPfTn8GGeVAst7xtDYmW5DeDHjilfEbvNa7WTGwOeaI1GOtjoNmz+oDmmcrlVG4cpn5VM8jXFGsqL/WxR1hBXFilllX8kpM+gdhC6KLqM/zejBbwb4j10t2scFuQPPKMHFi2+QyV0XEiSHsp3d0vF/7K4xekPzzwzhIutTLue+ETmgzmuX+xn68mxe9EFv+KV42/xzkAkIm6y/2VpYbbioLroTuz7TUnQlCnhWC6QaRhBCdHU45aM7iTTqzFhUiYNNImpdo9vq41CN+ScmH3UOwNm+JOTg2uffdRBRaEFV++TOtYpmSFNXkk5fnQOU3tuArME68HiQ075i+PUQxc0NYAbmuptt5faLcNPoTL1qASORmAPBAFDKGgqqKTL2qwNWWGgelF9Yrx5gjxrMRloiuroU0shZ5k9DkUViV4Yzj5IltLKzHAwh3Sc6Z0N9dSFyIVkyZs2z3T91ZEkWL5OCDyc6/tp+hkJHKp2DOsL+UCPHWjwoQW5KbFqeC3gbrZ4ECFt6yUstdg9nm0LiNbkVpkWYvbx5ATKSwSzPloE24kgZKlX2T12yaDvOPokahS3hq6jmjXgV4hKj53NPlAY6Jjw6iH48IpDOBVEkaUY5cxEmUGlSREFEEDJ1lrfrSFdy/lICBsfPysXLVhX90JkVzCABVPDGH/u6AWOXJmBzILrhcTbfK5Omzy2t+jx2fcjW9Mf27g3/ip7Ze4bvOeU7X7DYPgpzBrcCnOKYXqkZ4PNcauG/xadgZ+IVzHYngvR5iBt75gf0l1rR1Hog0aIe6sNzpRPUMOgRrb5DwH8zGng1kgMRi1s282WnfYCcTaQA4KYWoDpPO8IoGcmUKr5FRRGHCFamVwX0caZ/upV6hcLohxBZHmwLHbzBtPNmOyoQ/0vJq2xSdLcn2DQUB0XdIfaKcpNtg84NdhA95dcXJayANSZBIil9Sm2F1TF7EfmgieJjwfbADfsKWD96uI6Wy7Sy9wj8LcOD84pUzL8RJ3/3s9uCWZQMgimP3i3xrQ0CEqsndl39cfkJxETfgkk6NnJ7w5L4tcOGPybh5msYsvO9Y7P0L6YXJTa98PpzSovi2Q6bKMPc2li69d+c6OmoI2xottxH795+J9xuWoIeSfkX7MCNjlrxiZr/kGo/1K8cYSm+xr//AOm+dBGTv3yQIWbIsv5MkSFNs9t7nMb2swlv6sk+bLtsYGxz+130iQDpxkGoWucI6mXuFgsKv/CoziSdizhu6RfI9cZcur3FzAEsEjHZWj6f7+/3AosYmdtvV9/ZDsPwF+U3Js5XjoubrBe7iMCZuADs1J00BXfjzFwO1jYc4+NRI5Skc+SMjHU7YAXNaGJceqULQSNu3Rp4BEvh3fs0clsfzACXXP2TtC2CroLoxd+4CxvGWqGcTonnalxCfCPqHQfQ6JLtjD7UEGoMvG9WywBMNB8S3Nr7aBokNJD3K6GUsoLCKIrrrxkayfqSwA8fOlIQEgR8cJ+5U7JNPqpqi4tJ7korqk9t+bAlghzTUQd3ROy23zxVTTGVn1RwLSzBDsAue7u/USVyV+noGI45nFBW2aAUtIYKZgjms+PD1ILc2x4hnLwSihdoVUpaieF2Jr29B3Nhaz3ClJgawdKxCY52j3E+QwQBGU5JuWjmwrty/12qKMzkhUrv8w8YuvWg1v804Y20XdKrweMlMXxaq01iC0RHZm1wUxmUl5VxF7y3EwfPIf7juY6upavfws8LBwIGC/vMlQxYP7s8ufjvCH1id7wI8dtzO6u7L2J5VIukXUMIZGMw1tUGc2HQwNxXcodRPcGTC5TyyAGhgu+rcQh44dlR+iBI7BjB/UNORPqdoNH84+wLErUFFFG3OOoaM/it1avdiIiXo6N3i1hne0tjldiNM2nv/KTM1tNzxBHpOHSKgympivzEAZnT1NWFh8pdaz6Jh4IJffFquYeWdcOHGfet53VcknMyO03GbxKsDZLuaOJrAeLN3VZdj7vG74QVP6jbDxy3gq6MRxT6WbjwzZos1TMBDqigSY6/ebEOaSdK2Nhn5vovaJyN8kW3kguDOjXoizzAunxfAKjp/WXVLeyB6zDWvYBsIf7fCwFQEUNRyZG6gRkwoajq04WFz/7wMtiq82K6O0Orpo+BotJ8O8zk9fWKIq6lpAQwW3OxZ8aT56kl4HHI59jYtaaWofz03wrwZRByWDuRfki8KKHofQrbvHx0x4cpCIATIwAN5KYKJSiPYJt5onyZCp9FuGrpKt2svQyDNGxL0nO7v2Ec2+XO12KJvKifh1/5EJKVQzfSGkSrJpacrD85XLWYtjCWHWEIk3Y+VI1DeiK9XW1XMeBzt3dsh0kG9hAM8/upG+2mFLb+Nyg2V+V7dNmEA2XEdPy0NEVdvO4qeV3gou2+FL4+X/hfNIsIxZVUGlIofCndeZXtTp6FuoAzj1tV53ZHKM7nHOJN02r4gd3HtkWVl6YaJl7vMRG0bnFk6Ax4YKmw9aU/QKXzWJg7BrQb4Ct5o2jrit4UEPDbDp6y/qNs2Jteo2KO1ede1wO9ovgdItVF4B0oEaVgQcX+edCrmEYPSZCOrixSgaFB9iXiC4d9iiizGpJTYBAhdQzbkI60IbWCLuVOHRdsadWP5xo4gLepEqjo8hKTkhj2egJo1O0Z9osd3ySbqR5PtThMjllHVejois1j+iVF1wecCj0u/bvIGcLB/5Wpjx41Xzv1FqGq8v15rHbrYxDat1qGNe14osmD1rB67Jxp5X/EOIMQPkFdlsu+LsjS7MdwQzo+j/5Rh2mPfB+69c6R/bgWlPWvuqZ6J+I6qQCAKdFwTYBLrUX4l1lbw1c2I3FV9YcjStY9LQRlZstIhQdJm06iu4iZeJvkhlsasFm+20bxTZILlG3VC33CQDXW/5mqTF0KAF5kZ7s8VVjdSY/6RF7VEcRYqjDZLi49jrof5DI5uyzN4Oc1WUgv/bhr8935/PnwJKBhpalThPp96JC1F8n+UIDV9RbW4j4DfC2BtAPdelm053JPWtGpEpwWeVTjrG1UmQiEAbCaIaY3rkEgArDxvIJd59V6ZOtU4F6z5CQYNlwIRt5lLFlzE4VYEmObAWVaU9irmtDQFQe9zjazVE38qL6kStqDX74rrb9FliN2t5QTqwjQ7u4CkFciBwjPi+HpEq+kv6QEc1lnIJwBxmOyVh0YBQ85FcT5Qf711pdLeHKYlVnMbVFlEzEz+bxq8QPpHCOoSkVW41nOAl0eCDbzjl09sngBwoM31uKCQJsEXIGEKlGpl0QYQ3ps6Zs1jrBifx7X1ZYvnzC3ivzYnqJV0K3CsdIg1wRPrEn9Wt4f+6UZzDnoFotOUiVQBU81dHjXpXdvTHlnu4xV0MtswYI7rJTXfHxShp+Z/l2zqDwJq177z6Tu5qXXXX5ledHOWFn/e23jDiE4+rO05o2ClmAuFm/QY4Ts227f8qUSWMV/MIn2NzrzXh44q4HLzUN/25ELwxe7kFIOOqd7rZnnvrnGncoZdbBrPpM/MXgwidj2e5kWYlV71qR2HYQGKqZstZtj/oUSxaQd7xDhMhtd7OEMl7FG0Y2uActKOGkYMfccC6oW3om4xGzrpYaMrcGem4QiB3YyR3ljeywNnzc5SiPGU5hd+lZIuBNEeVzr8jldtnGTk7zxQJVmII1+8HEajvYwNqMmauCa8AgN0a9/o9RqKSmZfUDuFmkN0dzFfUM6HjkU2cCMTBLMzXuTky29RBCIvKxRyITkWEsusgwVm6R4JHzojuRdk8lbucSQdCp4VUQrOdj3F713xHkGcW9QQFRVdA3P+6V8YcckrErMRYtSRsJDFVuj1bHjI4N3Afbuo/6fHd+43bJHkknB78tI1kY4cLiw2dMJIbGO2InpqGN31bLjuz8EJjlHid7MEQYndXEQX6K6lYzIDJ6XpElranYXq5uguAW/POeQ1cK0ghNGhryGY+4kL9UdBBcjFbhO1nLL8V7FjPKj4c5qGEs2LG706uWJ1Zs05GYkyeDI6hfCFy8WNhpwROqZ0WnN2ZzJAX3t1PdykihyCbxnIkWr75W5ksHfLl1DxZgtPOMRM1wLtCyNY0ZGwujyuAJxLAW1qjJdd61nCfY224xLJQUkmHI6HuurR5t1V/tdEpwsJ0f3JGtoffXPPMjm0hdPH4RAQNAFBz+0WS7HMKvRoKPn1GscCB4IoWF+SA96znu0mnPho4XgxownsdNGZp+CS43kBA2XHERMm9ciPN0kfHC+hYmHbL1EAJMrxGGtxT54WHiSUiafTBCNEKON6B7CERTFUkslIApo3b8fe+hYU0yP8tXyrlnK4q7YbPAnqeeIhPuFRbosZ7EA3xXStc7NgrGwVTR0y99sv5ydGI29OFRhXYBKCKdNus/36soX90BtU1PIbyUFYw205FanJQp1eAiStIg5wvHUESMoDcLexloAa0Cgaqzx6QA2967YW6LswqG/pFVaJmbszvRnCeFoqTUPraBHXy7ji1HCNT2EPUi7WyAPrmW0nfAKTF4eeoaiy/I45MGMitmPoAi/dCJ04vsYv3jjtNihY0jPq2SLePDWCURkYQEnjrBTpuRAiUIXGxkAJqzIDaAsJytTFY0JzzljPKEJEufqu8TcJZyN9T+1AEr034zX6AuXJK3BGwNAcJBqr7OOCH+bRR1daLkMVG42B7L3zCAkuROddJWJa2XNMSA0kHrQo12BsUBK8sMz277i9CGrJS2Tab2LDrQ+zjVDLTxc89MClMvoQ1roUTIongezY6wK7lc6DzJuYVQRG0CmN331u7Lpb2xBhaK09ejhkKQ6urRSGyCTLuvTmMZWpQGH8C0H7/7qiH4AzL5JKxkchOQR3cSFURgv2ewOL8Q/cZ69bplERru6U0DKK8y5Rk/lQB+BcV1GUsrCqbRExeHsY/iVxn9lyudxRkRGfHDieljypmWa55R9FCYwRfJIWE9BdraZWUDpQtuZHy18PsXGcY4g2vevgvR0zoK9A8JSkrzW99KRA7bhFpchEJjoTXpf8D+LRXx3MV0JuLCLmF2p00Ji7CMShgmdn12ukqNUVqAG4mkCA7e/VkVpaQ1f0M0NdHZFzykSYkSue41QWffx4H+F9156HGnpqcsJg4EDuGZiqCb2FRRFZkOP+a/52xeG1E121uK73TWmSEvQwi4G3zLSljviEUB5tSSqpSep67vuoi3On23Ak9RKNYolB/9B0ARBsfbl9VH/Hi5QJvf1AXW351mlnEu8Nz2rmcxhMepgE/jPgoaBVFMjZDUZptT1TZn1c+MeRKe/LQg1xu26rdqcK/U+vUcL6SDT/E1VmO6Po/Z7WRC4kK6awnUJIz5WYypqwRqGVXEOGO0VKDiGOf0qxCmV7td7M/y7zJ3RikOmLRjkqyb23FFc76kFPGakhhGOGKj/WxGOotpj8St8Pfjgca9v+OJ5KPgXIJBOWyZpbwMNu+JFUk55ggf5MaFvLjqQpzjCQRi+Gm5EfS+Zg7Ri6r1p5h4Rzm6w4Y6fabtfVHwu47hiJYWUH9EG6cNnsJeWy4uyDBx8NmXIQScBWyXFtprWEURkf0eLFknQ+CaK1nQSufBrMqnrXFN0hDBvTMjo5WwS2Pmhx5Y66FFfuX5Tl3Fct4wfBcSf4RqFub5yvr6Q9vXwdqxYc5qFI2gQnmYy5l3CdljNLpP0Jo73fOiOfs/DNc/CCnL3nplHej9YfZuLmdFpU17HRFBdbzHkKzvIlKmFUg6ivHd7c85SL6iY8i9oiyw6QOSr5fKHgUkKnojGISvPx9GdJpsGvrhkcPVmJBaBMd729k66VO/oVKbQ9OZOtpaq+/66kLODwhRgOsXrO/CG22xXzU+KHvsPb+Xm00wri6L22bWyO+grtj2DGLYlPt7m40H+tStJwdT+1C3t67KPqmfTAiFz+nOmUngaLTeLj4Cvodi2iPyfY2B+vgpgx7pGwMaIkOWZLWuR9/zq4EXKKW8O9ZSOP6uuF/QP0RRipRKGT2JaHB2dcc54ZIWkjZOEs43GTnpUqI1/k85hORHbQkRwLeMY9vRIPOxmPbAzsamZPj/Hf55lRbqpEpW2bTPCJ1aIwgAyMCnOwG/mAi/2HtzcnOF1mwH8UpNm3unAmVjflBCFL7r4kCh1vAyjQIcdW/yLqHu6n6AcbXLDrX5Q43KKPrrwEFsnYBR+BL298GrzZEvkB0M495GLTNpuhGAMFJQYfW5eB0h1ZdNea5XF/2suLK/qk+L26rqaPBgZMNCblbEmpAUc8VnxneyxSpNQUXaxZ/wZPz0U6q1eTIvilK+QD6jG7Mm03XyG8SIOIVKp4MC9iyKDzoLD0rt9irwl60yYXdB23ZeLcHEVadg8jFNMEjPGA+V2yJtBQtP8NGfIWxDhWMOkEbFwmJuoITKjd6ykte+jWUnAzjp8HXZvVw1P4hZe0WUGpBJ/jDAf625ZyiMTNq3bdLbdNdF1QTvO0HzZdobpYy257TavCM1VgQ/0SWCkRQJFj/jzcvXvqaR9ocyeFLcDrdKRo1uBdEX+r9ECo9zg9BYufsvJCfsknYCv5Uns9owJ/JsKtQNA2L26tZWRmj5GZtO9W6AD+ghvn8yL4MpRjTpP7dcv6wbRbv0AQQC7rtNj77nZV+pQL1kDYfcs0w2MRdyUkk72KnBrf9Ciyn3KiJAb5EKFtRo2AAGzUxfMQhzpcin/JcA1AVTkn5M23t5a3nXrrxBhtiiegAx1hBn9PGTufQyi8Z4QZ2B6GsNRsyVpHLnHKttcrC09AJ+a+zAyCsE6XHzD7Ar3/Gf5tSsK+ERQrLznay5UW10BNCwqAXcfDkZd+Biqn/IO24qeS2LYuMcXfGwrhbtHIR99cRBq5huhGjD85QSP9v9aP1e/7NZKxYHp4FYxg4AhVEOnTbLT3/lnbJ25vVvE/3Qq0n2CnALKereZEM+y4FevMY984rIImAxNifld0+BOitfrKOeUSs/WhrquqgnQSZ+LXVqy1r7IjKlNXux/wekIaNYWpao+7hvDvvon37HxLSVB07F4m0glRIxaWc+7EWtPC/iQj0bvQHPb9gJqb5jnYCYvYfcw14pRYuT6OMRGObCu+Xxvkn8WFxEqVcM2I9hwBFXTKKwdhJrTiHeaq+8+M7XNaRMFa1W/iUjdmBncGoF6cZuo37PrC8BvIgAOSUFhtrcpkWNjKdrbq26B1EpjTwlpt2jMLCDjD8FDF1+REwNHuDAjwKeyfKYba3Nvqilu62c0SOhko5Z+ytp5ysTygfMx1d+SeKIcMf/s4QYPfrSfRnZVSGPg0gwG+oQF+4u70Kw13iwr2rM4nMjAMph0CmlJjghtR+wMNLGBM/2UKIIG3wCN+XsKiXQtQrRXUmiGUnYq7FsxTO0roaVHUy25v8fL3tyG3nICisuOHksoTXlDvC7whLsfZoU00ygxKLw6rOq9FfpSB8HBMR0uRjMh2o2KV7FfAfbXaaPMKITH9eCUXAgEbx3l75QFg0SuTdIv8TNUyMsGA6mdruVnP3AsA9mnskEQFuCCf8z4TyCsmHJAzPRqBwDagcnyFQsF5YWBGjbfVPhmCkHuYOQx6M16dZU5aQkFchL6hwivhYcmDFA2E40S0ICkZeXf+xmv7PAWRF+POmazGZL0BccDeb2AYhVCFQcHA7XHLFNLHj56idAlBhAOwjGVUEVCFVyv0u1FkDmc+P2XNGEvfAcIVRGyNMjvH3o2ZR0R1/3o+mKG2PwY26MKf+70XhcdED0ZDMWU/MV2QNHo/NStDYeaaZ2HAS5jtKI4wlw9ZlImbj7ARNYAixsCEgbIna81s9BOe9TFbPA5EFBCx7mGuLlh6jEcUwcqcXpEM518cp5+pujYLY5Cb1TFA2iTncrG5qZ5K18q5Hxosa14F7teLi2mejwbWyPN8eBH9+fRivXjR/iFpH53O7LLiI43pOJG6cvz8kAqxHyRC8Nss7dfEvBpvnpDw6uJrSRztaZkS+Oh2+//0YbBL/I22h/GofNwM179PE6ZRuYW+vHD0Sl+fHec+eiwLu0tB4oMYPfIgsgbaHDTrG7UQAo/7+8IN7FUHC+dwY4+2UjHc8i1yUowafPCM1KgvRVZ8RMXtZ3QxUYkFrb4NNnvAT1G9CYQ90vuJ+PB+h3E9NDxLekKFszvtYbTY/Ym/KeQF5ynpbJMPB8BT2PsbXTS7OXHMS0LuoSSVPFgv20emosWKC3oOLKo/jR2rn9K8d5FfjLpp3aqULIX+wadyQPGCIKmG7GryyGc1uBiYq7Mp9UfFf64+Orvfkm6Obku7bcS/DJagDBlYQFiyJ3LjhOWf+j9RcgwaAPdmtVh1Rcj0KurdDVA+4uOoKAz1cTDnIpPR4gnsNQkL0FJfaxproJitGYbelWBgcBLDGmruMKmIA3YNFAcjFyqaaAy885J4PO0UqnJ2H2nsihrx2OtCyRHnRovmJa9Lf8QninPshJDxOOj9WUpWJX/1lHwqlKaCgEUwJB5Tzg/Z23uNmzXV1W4UkEI9ZvrzEqtlHNYxeVLk6yM3mj2nESpaNha01lWKnlnyn5N45BVubIeWWtDJSCssu1ePYrlTh8OP6jlOtwc8ATiLOqi2W3M6VwdkAk9rN1HvlTv/l2V2lJL80QBK0WNXjyIlXt3vbYv67K4dRDj4ixCfgT7+k0KrXu6jVHjeeIt9/LFZExP5a2PInhDOAn8u0bD9r3Qsj2VMWIr+6l4rLhOVuq2+Cq3KLmUFQkuFCQSlRiq6ACBJpP13YslxRpFfwXKi2X0NUvekapl5dBeBUjJN6Uoo/lEe9ZuOGew6pPtuPle13BkG1fr6moq5w3rDRV3VqKSDRTnKrIAl4cWhdCYpUztNtEBUTFIDsGl88bS2pm08j/A9YqLtDWLJXAV4Me7Mu3swMM3i1fgKUDyGjMHzt/eDw7RhLHWen26CRweurgsnbRW5nqdGxnl+mSz80Xd+ZVxsyYwy0P9A2xnjWJsNlyMqjSsbqiYdiWo42mpFEVVglG8YrkX2uJWWLdBsE+8L/cH/CF8XANlPDu9nnkUPCzEOUw09YKJ2ocoO6tP58rWfjkqh30cp6DlBfkfbrM6KrDw45weorYXACIIxv7Ic6cuotd0nXJHRCuMo8Om35vmOCem1/Lr4Foid+Lg4xwwVOUGVo/6TTrriOVLFCPYH5ROXg++NmxvUl0D859QEmvLmQxO30zDrEPSXc5T+jPdlWsl3l61Fabs7UwCjOguf+BBjFnNO99WVACx1yP16tVVHnOYDBEWYSeVevK6HCc4MPqNoY8qY5wknX5Bg5YCbC3WOtkzOs212izp97cWe8nU2wmj43QqBkeK2AbiV7034x6VtqL9+whQPbdzIiZtvU6WuCO+coPpG/ftWYvRR/C5kforwnXwttTltar+AKZNxwtvPBcCoH/+fcuQDNuHj/PDkmOcIlaycTip/ge/SPtW/O4CWMYnpBSoBBfHzyauLB0+wCSxOKVdv8WhkMDBJ+ZHNTylP+UyBbwLbU7dwWCSGgaDOLThFrtKlQ+MCz/f+MwTMWlWMp/Ore3aVumhOMqPhlPjibAOP5VRGskFTKbmHeop1Puqrqmq8g3YT/gnm/qqxB1ooKzI7ZTbdHoaCeDYLxgXTcpnnZa02KvZujJ+NOt1LB5oUHmgV3uDzZ00u+It+CLilbBke6SLNZ2HczA//Gd5FNFFLqZ7Bja43cVZYpsXBAnLmMfLuc+mSih+fFWXOp1kRX9Tpk3SP8YVP9ivVxDldnobtT9VEw7KWm48aytWYwPPcNDzz9cQrr9idQ6vPDy60FMhudopaWNwwy8Q0RMw1uP/u0y7Q3xKB828SEpPtOq8ZO4z3i4PiGuq0s0CCkGYSOOOe4R/kpZhGLALUmgXVrHZkMJVfhtTygxVgdGtEB31rmc9wEoXz3+5GAnwxGbAkWdYqwCWVH9Gesoprg39VcSRHgHR0krnjLSI+oISuVo9G+JbM3zwe+k24RN+l3WfsjwWvO0U8kKDvdVTeMa0VaKmX7lKpymcuQwQ0BsObm9iFgqhBpyeJ9Mx7DsRFQWki+vxi21DJxTyYJ/KyL2+w4a4EWfVan591qcoyjB1+Vw0yN9ZXW72/5eCNTQu8RaZHNO1MSFfY0Cn0ADRz7CZwOnNDjJ5lB2JcjriEjqsC7zwilSP8wvfVOTuuqMNVkuf0ai2ujbm9GdHdoGtmeNVOIG9O9i16HeeU7pvqUlBwTX7eoEEzl8tmuR9TzzTc1gBfdIBcW1Ld6D+FG+U9O8Vmbwfn309fI1FjJUthAvDnolj6MKtlWJKW9OOSz2Q/7JCXt3TZEk1Yb2itrcwSm/LK7Ww0Is5vgwDIQAFj6Zi3jan1qrHrrTTXLjYDFt2LbNlqACKGnD++ByBkBW2JCVsBmkWGcQLPOeuqvYPBAz/hx0T70/FaxQJ3WxJMRZ43Wg52NEVceFCflofQ/NyNhU7LRl2KqOTesB3nHSWvtvmLqrcaCS4uq99MEytD/vuWAqF+X8iXVTbbDlFPkYYtIo+snrYgSnOZfg2agI/VZJOwi3JyRKkh1QBKFe9sanJFI+WnkvYkB9gXhnt3tMKcUo9r7pjHqCvXKKmC1aETfVrVIN5+ywERBGQvkf4S23HxFPjFZCYZvyXaI27cnQ0+e1KHJp+ZKXZRoA0IC9JJqVW2816/n+ykc2WKRTLRjEr1ER9U77iD2rUaeWc/d0uLtaBVclgElqFh84lP/dhknJJTsQh6t4qE8kyuTLK9eowa3HYxvGkiZYfJZoryUZQILa/6Y0RnnnTtlXlXGUxZNCqLwt1FGXJLJRp1vLIHXv7YF4ZHpbw6jd8rqRHrOx4oGxNgp2mC2DnRYK7lkCVrd1IjS5Luqc5/4Xc5DwILRaGRUSlbh/C2IyUYY4lhdSPIBMrG/xPgO4V+9aj8b91/R3CqW5sbQ74ztrtvbkbMSunQyQRSwqEUKF7hokWu3WEtEev5fDvS88PuCO2TsIR6FffSng798wrFeCv8mMmtaPi0f60TlvxuXqSqt8E8ks55kSAYrmqI87RmuHw4DhaFo0v1tfFSnM9yeELE6cytQFerbSVZ5ktsKGlITcqn8EQACNplvAv4j2CJpGVaocCBlSz98edc/wIy5R/oJWFpKO9h/6kbgDuwnkZqEY6tZGRq3FJyD0rBFu7+19Olshwd9+v0XYPSuWnBL2CPvwfdQsWKpYa2OzEiE+s6Tdbm+DyEe6+ZNmPshshv2YnFR5sbPfUbfHgZxgN1cJG+eksaynRzk+xr1akPW6E5wRDrJ6boIz3S0SSMNM+AwUAUIbWWFn1ZhKkBuWz1xcKD6L5Jgg/Gs68/4W9wQI+Tw1WUCMdHiaQfzI+DBR3MucBE+cd6p34mO4nTqlwHe4DU0FpZ87CNIFKaLgAmAY+b6OwV+d6XTnduONSatv8cbum/mm2UCncmIf9rNYCU1+IF87XF/5RTbEJBpJVTBKgqOavIFjcfUKZP4ChRQdyRGXyf56GhK4NSgLiro+bL/D35JXqjODq4yuZBgdbbBrA+FMw7bkSgN+sl7Mw2LrCFVCkixeJ/1EemjAIpVF87GIZU3x8Kjus7gOJLPbKG67JaV9f22wFtDJFVJQJXVivdyv4Hf6h/5iLIPIzgL+EpY7+c/yi5rV0UARVriQ5vptz8HwPvFtgj1v/QFFrzSBXyCWrqXDdXoUrp2NaJuttq6pzJbzFRxxcpmq/y6DN7WeJiSFaJuZ/32nbNtk7meVe82hyVPptC3CCAdxhidkPEXIIqD5ps1bjtMohoXGTc/9AjQyPL6VSDhz5aGDpy4JkwV81gvCi4CanzLh+zfyNqr4s46Zc05zAFwXjl5uMsuwdmJuHKifk6K/JMZtpwc5E7OzWIimH5/b+BzfJ6XvJMgLdZwoxOhJLjLuQTAkweadw9/Y7j5Cy5aDHMVtzPIWWhcWCe720daoXJQWpAT6J4/YgcDle6D6t7GmKtY11VA7SqyrAJafdbblM3B1/5e68YA+rc6+2gotpPxx57bTCFlmQzzugqJyssd80KQCa3dXE4szQmKDPwvlUIQPU6TdzW0hBzCBf+ve8DnYS1CWSHavoptuEOVZ9I8pTaOc5FrEHqGONHeIVxaDGG+sokhNKrslNWAdQxp69tGbmTPOfYVKNyj/hVNN3F30/akGMByB4SfEQAMcAB8QM8u09n5NKH4NYiCFIUxoPVR9RfN1DSe23tQ8fwBr3m8m3l3sLoM5xzNuLKS7/c8P4N5XV2u+Dpu7OAGLC0WDPnYcH0vZZmP/g0/ambnU0LNB0xWLK30J0wFqLFduUgZSvM4DXpsSVoyc3gpAEug8ZNBlnXQHriqCQDCeyXvIbnJky77F+zIIIwsvbF6pQigmNaL2M/cbRycaeWvmjeDsITMHJjbpd/E6xEoc/O9B5FI+yQ6JFUB0ZAR1XwBfyC11uoItuRlAXU/MMAJ8UJMzImqZeSvsU5Tlc9x7X7LJsvdN4L7DzsEJCCWlEdxx7BYVzVXnoqGzYoWR0w=="/>
  <p:tag name="PITCHPROSLIDECOUNT" val="16"/>
</p:tagLst>
</file>

<file path=ppt/tags/tag10.xml><?xml version="1.0" encoding="utf-8"?>
<p:tagLst xmlns:a="http://schemas.openxmlformats.org/drawingml/2006/main" xmlns:r="http://schemas.openxmlformats.org/officeDocument/2006/relationships" xmlns:p="http://schemas.openxmlformats.org/presentationml/2006/main">
  <p:tag name="PITCHPROSLIDEID" val="256"/>
  <p:tag name="PRESENTATIONID" val="7b61994d-ebd0-462c-9127-e9d4826d9d3b"/>
  <p:tag name="APIADDED" val="True"/>
  <p:tag name="DISTRIBUTIONTYPE" val="External"/>
</p:tagLst>
</file>

<file path=ppt/tags/tag11.xml><?xml version="1.0" encoding="utf-8"?>
<p:tagLst xmlns:a="http://schemas.openxmlformats.org/drawingml/2006/main" xmlns:r="http://schemas.openxmlformats.org/officeDocument/2006/relationships" xmlns:p="http://schemas.openxmlformats.org/presentationml/2006/main">
  <p:tag name="LOGOTYPE" val="BrandLogo"/>
  <p:tag name="JPM_OBJECT_NAME" val="BrandLogo"/>
</p:tagLst>
</file>

<file path=ppt/tags/tag12.xml><?xml version="1.0" encoding="utf-8"?>
<p:tagLst xmlns:a="http://schemas.openxmlformats.org/drawingml/2006/main" xmlns:r="http://schemas.openxmlformats.org/officeDocument/2006/relationships" xmlns:p="http://schemas.openxmlformats.org/presentationml/2006/main">
  <p:tag name="JPM_SLIDE_ROLE" val="jpmPage"/>
  <p:tag name="PITCHPROSLIDEID" val="273"/>
  <p:tag name="PRESENTATIONID" val="7b61994d-ebd0-462c-9127-e9d4826d9d3b"/>
  <p:tag name="DISTRIBUTIONTYPE" val="External"/>
</p:tagLst>
</file>

<file path=ppt/tags/tag13.xml><?xml version="1.0" encoding="utf-8"?>
<p:tagLst xmlns:a="http://schemas.openxmlformats.org/drawingml/2006/main" xmlns:r="http://schemas.openxmlformats.org/officeDocument/2006/relationships" xmlns:p="http://schemas.openxmlformats.org/presentationml/2006/main">
  <p:tag name="JPM_SLIDE_ROLE" val="jpmPage"/>
  <p:tag name="PITCHPROSLIDEID" val="277"/>
  <p:tag name="PRESENTATIONID" val="7b61994d-ebd0-462c-9127-e9d4826d9d3b"/>
  <p:tag name="DISTRIBUTIONTYPE" val="External"/>
</p:tagLst>
</file>

<file path=ppt/tags/tag14.xml><?xml version="1.0" encoding="utf-8"?>
<p:tagLst xmlns:a="http://schemas.openxmlformats.org/drawingml/2006/main" xmlns:r="http://schemas.openxmlformats.org/officeDocument/2006/relationships" xmlns:p="http://schemas.openxmlformats.org/presentationml/2006/main">
  <p:tag name="VERSION" val="2"/>
</p:tagLst>
</file>

<file path=ppt/tags/tag15.xml><?xml version="1.0" encoding="utf-8"?>
<p:tagLst xmlns:a="http://schemas.openxmlformats.org/drawingml/2006/main" xmlns:r="http://schemas.openxmlformats.org/officeDocument/2006/relationships" xmlns:p="http://schemas.openxmlformats.org/presentationml/2006/main">
  <p:tag name="JPM_TEXT_SIZE" val="11"/>
</p:tagLst>
</file>

<file path=ppt/tags/tag16.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17.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18.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19.xml><?xml version="1.0" encoding="utf-8"?>
<p:tagLst xmlns:a="http://schemas.openxmlformats.org/drawingml/2006/main" xmlns:r="http://schemas.openxmlformats.org/officeDocument/2006/relationships" xmlns:p="http://schemas.openxmlformats.org/presentationml/2006/main">
  <p:tag name="JPM_TEXT_SIZE" val="11"/>
</p:tagLst>
</file>

<file path=ppt/tags/tag2.xml><?xml version="1.0" encoding="utf-8"?>
<p:tagLst xmlns:a="http://schemas.openxmlformats.org/drawingml/2006/main" xmlns:r="http://schemas.openxmlformats.org/officeDocument/2006/relationships" xmlns:p="http://schemas.openxmlformats.org/presentationml/2006/main">
  <p:tag name="MASTERSHAPETYPE" val="Presentation Tracker"/>
</p:tagLst>
</file>

<file path=ppt/tags/tag20.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21.xml><?xml version="1.0" encoding="utf-8"?>
<p:tagLst xmlns:a="http://schemas.openxmlformats.org/drawingml/2006/main" xmlns:r="http://schemas.openxmlformats.org/officeDocument/2006/relationships" xmlns:p="http://schemas.openxmlformats.org/presentationml/2006/main">
  <p:tag name="JPM_TEXT_SIZE" val="11"/>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 name="PITCHPROSLIDEID" val="281"/>
  <p:tag name="PRESENTATIONID" val="7b61994d-ebd0-462c-9127-e9d4826d9d3b"/>
  <p:tag name="DISTRIBUTIONTYPE" val="External"/>
</p:tagLst>
</file>

<file path=ppt/tags/tag23.xml><?xml version="1.0" encoding="utf-8"?>
<p:tagLst xmlns:a="http://schemas.openxmlformats.org/drawingml/2006/main" xmlns:r="http://schemas.openxmlformats.org/officeDocument/2006/relationships" xmlns:p="http://schemas.openxmlformats.org/presentationml/2006/main">
  <p:tag name="VERSION" val="2"/>
</p:tagLst>
</file>

<file path=ppt/tags/tag24.xml><?xml version="1.0" encoding="utf-8"?>
<p:tagLst xmlns:a="http://schemas.openxmlformats.org/drawingml/2006/main" xmlns:r="http://schemas.openxmlformats.org/officeDocument/2006/relationships" xmlns:p="http://schemas.openxmlformats.org/presentationml/2006/main">
  <p:tag name="VERSION" val="2"/>
</p:tagLst>
</file>

<file path=ppt/tags/tag25.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 name="PITCHPROSLIDEID" val="278"/>
  <p:tag name="PRESENTATIONID" val="7b61994d-ebd0-462c-9127-e9d4826d9d3b"/>
  <p:tag name="DISTRIBUTIONTYPE" val="External"/>
</p:tagLst>
</file>

<file path=ppt/tags/tag27.xml><?xml version="1.0" encoding="utf-8"?>
<p:tagLst xmlns:a="http://schemas.openxmlformats.org/drawingml/2006/main" xmlns:r="http://schemas.openxmlformats.org/officeDocument/2006/relationships" xmlns:p="http://schemas.openxmlformats.org/presentationml/2006/main">
  <p:tag name="VERSION" val="2"/>
</p:tagLst>
</file>

<file path=ppt/tags/tag28.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29.xml><?xml version="1.0" encoding="utf-8"?>
<p:tagLst xmlns:a="http://schemas.openxmlformats.org/drawingml/2006/main" xmlns:r="http://schemas.openxmlformats.org/officeDocument/2006/relationships" xmlns:p="http://schemas.openxmlformats.org/presentationml/2006/main">
  <p:tag name="JPM_SLIDE_ROLE" val="jpmPage"/>
  <p:tag name="PITCHPROSLIDEID" val="280"/>
  <p:tag name="PRESENTATIONID" val="7b61994d-ebd0-462c-9127-e9d4826d9d3b"/>
  <p:tag name="DISTRIBUTIONTYPE" val="External"/>
</p:tagLst>
</file>

<file path=ppt/tags/tag3.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30.xml><?xml version="1.0" encoding="utf-8"?>
<p:tagLst xmlns:a="http://schemas.openxmlformats.org/drawingml/2006/main" xmlns:r="http://schemas.openxmlformats.org/officeDocument/2006/relationships" xmlns:p="http://schemas.openxmlformats.org/presentationml/2006/main">
  <p:tag name="JPM_TEXT_SIZE" val="11"/>
</p:tagLst>
</file>

<file path=ppt/tags/tag31.xml><?xml version="1.0" encoding="utf-8"?>
<p:tagLst xmlns:a="http://schemas.openxmlformats.org/drawingml/2006/main" xmlns:r="http://schemas.openxmlformats.org/officeDocument/2006/relationships" xmlns:p="http://schemas.openxmlformats.org/presentationml/2006/main">
  <p:tag name="JPM_TEXT_SIZE" val="11"/>
</p:tagLst>
</file>

<file path=ppt/tags/tag32.xml><?xml version="1.0" encoding="utf-8"?>
<p:tagLst xmlns:a="http://schemas.openxmlformats.org/drawingml/2006/main" xmlns:r="http://schemas.openxmlformats.org/officeDocument/2006/relationships" xmlns:p="http://schemas.openxmlformats.org/presentationml/2006/main">
  <p:tag name="JPM_TEXT_SIZE" val="11"/>
</p:tagLst>
</file>

<file path=ppt/tags/tag33.xml><?xml version="1.0" encoding="utf-8"?>
<p:tagLst xmlns:a="http://schemas.openxmlformats.org/drawingml/2006/main" xmlns:r="http://schemas.openxmlformats.org/officeDocument/2006/relationships" xmlns:p="http://schemas.openxmlformats.org/presentationml/2006/main">
  <p:tag name="VERSION" val="2"/>
</p:tagLst>
</file>

<file path=ppt/tags/tag34.xml><?xml version="1.0" encoding="utf-8"?>
<p:tagLst xmlns:a="http://schemas.openxmlformats.org/drawingml/2006/main" xmlns:r="http://schemas.openxmlformats.org/officeDocument/2006/relationships" xmlns:p="http://schemas.openxmlformats.org/presentationml/2006/main">
  <p:tag name="JPM_SLIDE_ROLE" val="jpmPage"/>
  <p:tag name="PITCHPROSLIDEID" val="263"/>
  <p:tag name="PRESENTATIONID" val="7b61994d-ebd0-462c-9127-e9d4826d9d3b"/>
  <p:tag name="DISTRIBUTIONTYPE" val="External"/>
</p:tagLst>
</file>

<file path=ppt/tags/tag35.xml><?xml version="1.0" encoding="utf-8"?>
<p:tagLst xmlns:a="http://schemas.openxmlformats.org/drawingml/2006/main" xmlns:r="http://schemas.openxmlformats.org/officeDocument/2006/relationships" xmlns:p="http://schemas.openxmlformats.org/presentationml/2006/main">
  <p:tag name="JPM_SLIDE_ROLE" val="jpmPage"/>
  <p:tag name="PITCHPROSLIDEID" val="259"/>
  <p:tag name="PRESENTATIONID" val="7b61994d-ebd0-462c-9127-e9d4826d9d3b"/>
  <p:tag name="DISTRIBUTIONTYPE" val="External"/>
</p:tagLst>
</file>

<file path=ppt/tags/tag36.xml><?xml version="1.0" encoding="utf-8"?>
<p:tagLst xmlns:a="http://schemas.openxmlformats.org/drawingml/2006/main" xmlns:r="http://schemas.openxmlformats.org/officeDocument/2006/relationships" xmlns:p="http://schemas.openxmlformats.org/presentationml/2006/main">
  <p:tag name="JPM_TEXT_SIZE" val="11"/>
</p:tagLst>
</file>

<file path=ppt/tags/tag37.xml><?xml version="1.0" encoding="utf-8"?>
<p:tagLst xmlns:a="http://schemas.openxmlformats.org/drawingml/2006/main" xmlns:r="http://schemas.openxmlformats.org/officeDocument/2006/relationships" xmlns:p="http://schemas.openxmlformats.org/presentationml/2006/main">
  <p:tag name="JPM_TEXT_SIZE" val="11"/>
</p:tagLst>
</file>

<file path=ppt/tags/tag38.xml><?xml version="1.0" encoding="utf-8"?>
<p:tagLst xmlns:a="http://schemas.openxmlformats.org/drawingml/2006/main" xmlns:r="http://schemas.openxmlformats.org/officeDocument/2006/relationships" xmlns:p="http://schemas.openxmlformats.org/presentationml/2006/main">
  <p:tag name="JPM_TEXT_SIZE" val="11"/>
</p:tagLst>
</file>

<file path=ppt/tags/tag39.xml><?xml version="1.0" encoding="utf-8"?>
<p:tagLst xmlns:a="http://schemas.openxmlformats.org/drawingml/2006/main" xmlns:r="http://schemas.openxmlformats.org/officeDocument/2006/relationships" xmlns:p="http://schemas.openxmlformats.org/presentationml/2006/main">
  <p:tag name="JPM_TEXT_SIZE" val="11"/>
</p:tagLst>
</file>

<file path=ppt/tags/tag4.xml><?xml version="1.0" encoding="utf-8"?>
<p:tagLst xmlns:a="http://schemas.openxmlformats.org/drawingml/2006/main" xmlns:r="http://schemas.openxmlformats.org/officeDocument/2006/relationships" xmlns:p="http://schemas.openxmlformats.org/presentationml/2006/main">
  <p:tag name="SHAPETYPE" val="InternalTextRunner"/>
</p:tagLst>
</file>

<file path=ppt/tags/tag40.xml><?xml version="1.0" encoding="utf-8"?>
<p:tagLst xmlns:a="http://schemas.openxmlformats.org/drawingml/2006/main" xmlns:r="http://schemas.openxmlformats.org/officeDocument/2006/relationships" xmlns:p="http://schemas.openxmlformats.org/presentationml/2006/main">
  <p:tag name="JPM_TEXT_SIZE" val="11"/>
</p:tagLst>
</file>

<file path=ppt/tags/tag41.xml><?xml version="1.0" encoding="utf-8"?>
<p:tagLst xmlns:a="http://schemas.openxmlformats.org/drawingml/2006/main" xmlns:r="http://schemas.openxmlformats.org/officeDocument/2006/relationships" xmlns:p="http://schemas.openxmlformats.org/presentationml/2006/main">
  <p:tag name="JPM_TEXT_SIZE" val="11"/>
</p:tagLst>
</file>

<file path=ppt/tags/tag42.xml><?xml version="1.0" encoding="utf-8"?>
<p:tagLst xmlns:a="http://schemas.openxmlformats.org/drawingml/2006/main" xmlns:r="http://schemas.openxmlformats.org/officeDocument/2006/relationships" xmlns:p="http://schemas.openxmlformats.org/presentationml/2006/main">
  <p:tag name="JPM_TEXT_SIZE" val="11"/>
</p:tagLst>
</file>

<file path=ppt/tags/tag43.xml><?xml version="1.0" encoding="utf-8"?>
<p:tagLst xmlns:a="http://schemas.openxmlformats.org/drawingml/2006/main" xmlns:r="http://schemas.openxmlformats.org/officeDocument/2006/relationships" xmlns:p="http://schemas.openxmlformats.org/presentationml/2006/main">
  <p:tag name="JPM_SLIDE_ROLE" val="jpmPage"/>
  <p:tag name="PITCHPROSLIDEID" val="285"/>
  <p:tag name="PRESENTATIONID" val="7b61994d-ebd0-462c-9127-e9d4826d9d3b"/>
  <p:tag name="DISTRIBUTIONTYPE" val="External"/>
</p:tagLst>
</file>

<file path=ppt/tags/tag44.xml><?xml version="1.0" encoding="utf-8"?>
<p:tagLst xmlns:a="http://schemas.openxmlformats.org/drawingml/2006/main" xmlns:r="http://schemas.openxmlformats.org/officeDocument/2006/relationships" xmlns:p="http://schemas.openxmlformats.org/presentationml/2006/main">
  <p:tag name="JPM_TEXT_SIZE" val="11"/>
</p:tagLst>
</file>

<file path=ppt/tags/tag45.xml><?xml version="1.0" encoding="utf-8"?>
<p:tagLst xmlns:a="http://schemas.openxmlformats.org/drawingml/2006/main" xmlns:r="http://schemas.openxmlformats.org/officeDocument/2006/relationships" xmlns:p="http://schemas.openxmlformats.org/presentationml/2006/main">
  <p:tag name="JPM_SLIDE_ROLE" val="jpmPage"/>
  <p:tag name="PITCHPROSLIDEID" val="276"/>
  <p:tag name="PRESENTATIONID" val="7b61994d-ebd0-462c-9127-e9d4826d9d3b"/>
  <p:tag name="DISTRIBUTIONTYPE" val="External"/>
</p:tagLst>
</file>

<file path=ppt/tags/tag46.xml><?xml version="1.0" encoding="utf-8"?>
<p:tagLst xmlns:a="http://schemas.openxmlformats.org/drawingml/2006/main" xmlns:r="http://schemas.openxmlformats.org/officeDocument/2006/relationships" xmlns:p="http://schemas.openxmlformats.org/presentationml/2006/main">
  <p:tag name="JPM_SLIDE_ROLE" val="jpmPage"/>
  <p:tag name="PITCHPROSLIDEID" val="260"/>
  <p:tag name="PRESENTATIONID" val="7b61994d-ebd0-462c-9127-e9d4826d9d3b"/>
  <p:tag name="DISTRIBUTIONTYPE" val="External"/>
</p:tagLst>
</file>

<file path=ppt/tags/tag47.xml><?xml version="1.0" encoding="utf-8"?>
<p:tagLst xmlns:a="http://schemas.openxmlformats.org/drawingml/2006/main" xmlns:r="http://schemas.openxmlformats.org/officeDocument/2006/relationships" xmlns:p="http://schemas.openxmlformats.org/presentationml/2006/main">
  <p:tag name="JPM_TEXT_SIZE" val="11"/>
</p:tagLst>
</file>

<file path=ppt/tags/tag48.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49.xml><?xml version="1.0" encoding="utf-8"?>
<p:tagLst xmlns:a="http://schemas.openxmlformats.org/drawingml/2006/main" xmlns:r="http://schemas.openxmlformats.org/officeDocument/2006/relationships" xmlns:p="http://schemas.openxmlformats.org/presentationml/2006/main">
  <p:tag name="JPM_SLIDE_ROLE" val="jpmPage"/>
  <p:tag name="PITCHPROSLIDEID" val="261"/>
  <p:tag name="PRESENTATIONID" val="7b61994d-ebd0-462c-9127-e9d4826d9d3b"/>
  <p:tag name="DISTRIBUTIONTYPE" val="External"/>
</p:tagLst>
</file>

<file path=ppt/tags/tag5.xml><?xml version="1.0" encoding="utf-8"?>
<p:tagLst xmlns:a="http://schemas.openxmlformats.org/drawingml/2006/main" xmlns:r="http://schemas.openxmlformats.org/officeDocument/2006/relationships" xmlns:p="http://schemas.openxmlformats.org/presentationml/2006/main">
  <p:tag name="MASTERSHAPETYPE" val="ClientName"/>
</p:tagLst>
</file>

<file path=ppt/tags/tag50.xml><?xml version="1.0" encoding="utf-8"?>
<p:tagLst xmlns:a="http://schemas.openxmlformats.org/drawingml/2006/main" xmlns:r="http://schemas.openxmlformats.org/officeDocument/2006/relationships" xmlns:p="http://schemas.openxmlformats.org/presentationml/2006/main">
  <p:tag name="JPM_TEXT_SIZE" val="11"/>
</p:tagLst>
</file>

<file path=ppt/tags/tag51.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52.xml><?xml version="1.0" encoding="utf-8"?>
<p:tagLst xmlns:a="http://schemas.openxmlformats.org/drawingml/2006/main" xmlns:r="http://schemas.openxmlformats.org/officeDocument/2006/relationships" xmlns:p="http://schemas.openxmlformats.org/presentationml/2006/main">
  <p:tag name="JPM_TEXT_SIZE" val="11"/>
</p:tagLst>
</file>

<file path=ppt/tags/tag53.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54.xml><?xml version="1.0" encoding="utf-8"?>
<p:tagLst xmlns:a="http://schemas.openxmlformats.org/drawingml/2006/main" xmlns:r="http://schemas.openxmlformats.org/officeDocument/2006/relationships" xmlns:p="http://schemas.openxmlformats.org/presentationml/2006/main">
  <p:tag name="JPM_TEXT_SIZE" val="11"/>
</p:tagLst>
</file>

<file path=ppt/tags/tag55.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56.xml><?xml version="1.0" encoding="utf-8"?>
<p:tagLst xmlns:a="http://schemas.openxmlformats.org/drawingml/2006/main" xmlns:r="http://schemas.openxmlformats.org/officeDocument/2006/relationships" xmlns:p="http://schemas.openxmlformats.org/presentationml/2006/main">
  <p:tag name="JPM_SLIDE_ROLE" val="jpmPage"/>
  <p:tag name="PITCHPROSLIDEID" val="262"/>
  <p:tag name="PRESENTATIONID" val="7b61994d-ebd0-462c-9127-e9d4826d9d3b"/>
  <p:tag name="DISTRIBUTIONTYPE" val="External"/>
</p:tagLst>
</file>

<file path=ppt/tags/tag57.xml><?xml version="1.0" encoding="utf-8"?>
<p:tagLst xmlns:a="http://schemas.openxmlformats.org/drawingml/2006/main" xmlns:r="http://schemas.openxmlformats.org/officeDocument/2006/relationships" xmlns:p="http://schemas.openxmlformats.org/presentationml/2006/main">
  <p:tag name="JPM_TEXT_SIZE" val="11"/>
</p:tagLst>
</file>

<file path=ppt/tags/tag58.xml><?xml version="1.0" encoding="utf-8"?>
<p:tagLst xmlns:a="http://schemas.openxmlformats.org/drawingml/2006/main" xmlns:r="http://schemas.openxmlformats.org/officeDocument/2006/relationships" xmlns:p="http://schemas.openxmlformats.org/presentationml/2006/main">
  <p:tag name="JPM_TEXT_SIZE" val="11"/>
</p:tagLst>
</file>

<file path=ppt/tags/tag59.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xml><?xml version="1.0" encoding="utf-8"?>
<p:tagLst xmlns:a="http://schemas.openxmlformats.org/drawingml/2006/main" xmlns:r="http://schemas.openxmlformats.org/officeDocument/2006/relationships" xmlns:p="http://schemas.openxmlformats.org/presentationml/2006/main">
  <p:tag name="JPM_OBJECT_NAME" val="BrandLogo"/>
</p:tagLst>
</file>

<file path=ppt/tags/tag60.xml><?xml version="1.0" encoding="utf-8"?>
<p:tagLst xmlns:a="http://schemas.openxmlformats.org/drawingml/2006/main" xmlns:r="http://schemas.openxmlformats.org/officeDocument/2006/relationships" xmlns:p="http://schemas.openxmlformats.org/presentationml/2006/main">
  <p:tag name="JPM_TEXT_SIZE" val="11"/>
</p:tagLst>
</file>

<file path=ppt/tags/tag61.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2.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3.xml><?xml version="1.0" encoding="utf-8"?>
<p:tagLst xmlns:a="http://schemas.openxmlformats.org/drawingml/2006/main" xmlns:r="http://schemas.openxmlformats.org/officeDocument/2006/relationships" xmlns:p="http://schemas.openxmlformats.org/presentationml/2006/main">
  <p:tag name="JPM_TEXT_SIZE" val="11"/>
</p:tagLst>
</file>

<file path=ppt/tags/tag64.xml><?xml version="1.0" encoding="utf-8"?>
<p:tagLst xmlns:a="http://schemas.openxmlformats.org/drawingml/2006/main" xmlns:r="http://schemas.openxmlformats.org/officeDocument/2006/relationships" xmlns:p="http://schemas.openxmlformats.org/presentationml/2006/main">
  <p:tag name="JPM_SLIDE_ROLE" val="jpmPage"/>
  <p:tag name="DISTRIBUTIONTYPE" val="External"/>
  <p:tag name="PITCHPROSLIDEID" val="293"/>
  <p:tag name="PRESENTATIONID" val="7b61994d-ebd0-462c-9127-e9d4826d9d3b"/>
</p:tagLst>
</file>

<file path=ppt/tags/tag65.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6.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7.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0"/>
  <p:tag name="PRESENTATIONID" val="7b61994d-ebd0-462c-9127-e9d4826d9d3b"/>
</p:tagLst>
</file>

<file path=ppt/tags/tag69.xml><?xml version="1.0" encoding="utf-8"?>
<p:tagLst xmlns:a="http://schemas.openxmlformats.org/drawingml/2006/main" xmlns:r="http://schemas.openxmlformats.org/officeDocument/2006/relationships" xmlns:p="http://schemas.openxmlformats.org/presentationml/2006/main">
  <p:tag name="JPM_SLIDE_ROLE" val="jpmPage"/>
  <p:tag name="PITCHPROSLIDEID" val="288"/>
  <p:tag name="PRESENTATIONID" val="7b61994d-ebd0-462c-9127-e9d4826d9d3b"/>
  <p:tag name="DISTRIBUTIONTYPE" val="External"/>
</p:tagLst>
</file>

<file path=ppt/tags/tag7.xml><?xml version="1.0" encoding="utf-8"?>
<p:tagLst xmlns:a="http://schemas.openxmlformats.org/drawingml/2006/main" xmlns:r="http://schemas.openxmlformats.org/officeDocument/2006/relationships" xmlns:p="http://schemas.openxmlformats.org/presentationml/2006/main">
  <p:tag name="AGENDASHAPE" val="AgendaNumberingType"/>
</p:tagLst>
</file>

<file path=ppt/tags/tag70.xml><?xml version="1.0" encoding="utf-8"?>
<p:tagLst xmlns:a="http://schemas.openxmlformats.org/drawingml/2006/main" xmlns:r="http://schemas.openxmlformats.org/officeDocument/2006/relationships" xmlns:p="http://schemas.openxmlformats.org/presentationml/2006/main">
  <p:tag name="JPM_TEXT_SIZE" val="9"/>
</p:tagLst>
</file>

<file path=ppt/tags/tag8.xml><?xml version="1.0" encoding="utf-8"?>
<p:tagLst xmlns:a="http://schemas.openxmlformats.org/drawingml/2006/main" xmlns:r="http://schemas.openxmlformats.org/officeDocument/2006/relationships" xmlns:p="http://schemas.openxmlformats.org/presentationml/2006/main">
  <p:tag name="AGENDASHAPE" val="AgendaTitle"/>
</p:tagLst>
</file>

<file path=ppt/tags/tag9.xml><?xml version="1.0" encoding="utf-8"?>
<p:tagLst xmlns:a="http://schemas.openxmlformats.org/drawingml/2006/main" xmlns:r="http://schemas.openxmlformats.org/officeDocument/2006/relationships" xmlns:p="http://schemas.openxmlformats.org/presentationml/2006/main">
  <p:tag name="JPM_OBJECT_NAME" val="jpmTitleMasterVerticalRule"/>
</p:tagLst>
</file>

<file path=ppt/theme/theme1.xml><?xml version="1.0" encoding="utf-8"?>
<a:theme xmlns:a="http://schemas.openxmlformats.org/drawingml/2006/main" name="PitchPRO+">
  <a:themeElements>
    <a:clrScheme name="IBTheme">
      <a:dk1>
        <a:srgbClr val="000000"/>
      </a:dk1>
      <a:lt1>
        <a:srgbClr val="FFFFFF"/>
      </a:lt1>
      <a:dk2>
        <a:srgbClr val="6D6E71"/>
      </a:dk2>
      <a:lt2>
        <a:srgbClr val="7397BC"/>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9579A1"/>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808080"/>
          </a:solidFill>
        </a:ln>
        <a:extLst>
          <a:ext uri="{909E8E84-426E-40DD-AFC4-6F175D3DCCD1}">
            <a14:hiddenFill xmlns:a14="http://schemas.microsoft.com/office/drawing/2010/main">
              <a:solidFill>
                <a:scrgbClr r="0" g="0" b="0"/>
              </a:solidFill>
            </a14:hiddenFill>
          </a:ext>
        </a:extLst>
      </a:spPr>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808080"/>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defRPr sz="1100" b="0">
            <a:solidFill>
              <a:srgbClr val="000000"/>
            </a:solidFill>
            <a:latin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32965</TotalTime>
  <Words>4222</Words>
  <Application>Microsoft Office PowerPoint</Application>
  <PresentationFormat>Custom</PresentationFormat>
  <Paragraphs>563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PitchPRO+</vt:lpstr>
      <vt:lpstr>The Future of Payments</vt:lpstr>
      <vt:lpstr>Agenda</vt:lpstr>
      <vt:lpstr>Payments trends and the move to electronic are influencing Fintech investment</vt:lpstr>
      <vt:lpstr>The Fintech ecosystem has been rapidly expanding over the past 2 years</vt:lpstr>
      <vt:lpstr>Fintech disruption and collaboration span all areas of the financial industry</vt:lpstr>
      <vt:lpstr>Embracing the changing environment </vt:lpstr>
      <vt:lpstr>The Millennial Impact</vt:lpstr>
      <vt:lpstr>Federal Reserve Faster Payments </vt:lpstr>
      <vt:lpstr>NACHA – ACH Same-Day</vt:lpstr>
      <vt:lpstr>New Payments Rails</vt:lpstr>
      <vt:lpstr>The Clearing House – Real time payments</vt:lpstr>
      <vt:lpstr>Early Warning Systems and clearXchange</vt:lpstr>
      <vt:lpstr>Remittance Coalition and the Federal Reserve</vt:lpstr>
      <vt:lpstr>Blockchain</vt:lpstr>
      <vt:lpstr>General investments</vt:lpstr>
      <vt:lpstr>PowerPoint Presentation</vt:lpstr>
    </vt:vector>
  </TitlesOfParts>
  <Company>JPMorgan Chase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Hansinger, Nick</dc:creator>
  <cp:lastModifiedBy>Mary J Lundell</cp:lastModifiedBy>
  <cp:revision>422</cp:revision>
  <cp:lastPrinted>2016-05-10T12:52:55Z</cp:lastPrinted>
  <dcterms:created xsi:type="dcterms:W3CDTF">2015-06-19T14:55:37Z</dcterms:created>
  <dcterms:modified xsi:type="dcterms:W3CDTF">2016-12-08T18:17:50Z</dcterms:modified>
</cp:coreProperties>
</file>