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869" r:id="rId4"/>
  </p:sldMasterIdLst>
  <p:notesMasterIdLst>
    <p:notesMasterId r:id="rId22"/>
  </p:notesMasterIdLst>
  <p:handoutMasterIdLst>
    <p:handoutMasterId r:id="rId23"/>
  </p:handoutMasterIdLst>
  <p:sldIdLst>
    <p:sldId id="288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8" r:id="rId14"/>
    <p:sldId id="331" r:id="rId15"/>
    <p:sldId id="339" r:id="rId16"/>
    <p:sldId id="333" r:id="rId17"/>
    <p:sldId id="341" r:id="rId18"/>
    <p:sldId id="342" r:id="rId19"/>
    <p:sldId id="343" r:id="rId20"/>
    <p:sldId id="344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ark, Christopher B." initials="CB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6"/>
    <a:srgbClr val="EC1C29"/>
    <a:srgbClr val="AE1E23"/>
    <a:srgbClr val="FFFFFF"/>
    <a:srgbClr val="BFC0BE"/>
    <a:srgbClr val="44464A"/>
    <a:srgbClr val="4D3B65"/>
    <a:srgbClr val="CE4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3690" autoAdjust="0"/>
    <p:restoredTop sz="94711" autoAdjust="0"/>
  </p:normalViewPr>
  <p:slideViewPr>
    <p:cSldViewPr snapToGrid="0">
      <p:cViewPr>
        <p:scale>
          <a:sx n="70" d="100"/>
          <a:sy n="70" d="100"/>
        </p:scale>
        <p:origin x="-1764" y="0"/>
      </p:cViewPr>
      <p:guideLst>
        <p:guide orient="horz" pos="4220"/>
        <p:guide orient="horz" pos="49"/>
        <p:guide orient="horz" pos="237"/>
        <p:guide orient="horz" pos="708"/>
        <p:guide orient="horz" pos="3582"/>
        <p:guide pos="5415"/>
        <p:guide pos="355"/>
        <p:guide pos="28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88"/>
    </p:cViewPr>
  </p:sorterViewPr>
  <p:notesViewPr>
    <p:cSldViewPr snapToGrid="0">
      <p:cViewPr varScale="1">
        <p:scale>
          <a:sx n="80" d="100"/>
          <a:sy n="80" d="100"/>
        </p:scale>
        <p:origin x="-197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5DE0FE4-2AA5-4D52-9F58-F3DCF65E1724}" type="datetimeFigureOut">
              <a:rPr lang="en-US"/>
              <a:pPr>
                <a:defRPr/>
              </a:pPr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3211C34-7316-491E-B30E-8AABD4CEF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9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0E89A-D59D-40B9-A13A-DEC01D948646}" type="datetimeFigureOut">
              <a:rPr lang="en-US"/>
              <a:pPr>
                <a:defRPr/>
              </a:pPr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189C4A-F59C-461A-ABCA-12531F27A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79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E36F0E-3613-4A99-90DE-45B236C2E4A5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management has been talked about for the last few years.  We keep hearing about ‘big” data.  What is big data?  Really, we should be focusing on better data – the ability to use what you receive and not just store the data.  It allows you to aim for straight-through-reconciliation (STR) and what are your</a:t>
            </a:r>
            <a:r>
              <a:rPr lang="en-US" baseline="0" dirty="0" smtClean="0"/>
              <a:t> customers really doing?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57F1-1DA2-4446-AFA2-D452E919EE9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29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Corporates have been able to use SWIFT</a:t>
            </a:r>
            <a:r>
              <a:rPr lang="en-US" baseline="0" dirty="0" smtClean="0"/>
              <a:t> for about the last decade.  First adopters were the obvious – those large, multinational corporations with multiple global banks.  But, now, nearly half of Fortune Global 500 companies use swift.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57F1-1DA2-4446-AFA2-D452E919EE9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79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538163" y="3430588"/>
            <a:ext cx="8058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3" descr="logo-and-stagecoach-lockup-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85"/>
          <a:stretch>
            <a:fillRect/>
          </a:stretch>
        </p:blipFill>
        <p:spPr bwMode="auto">
          <a:xfrm>
            <a:off x="5137150" y="5403850"/>
            <a:ext cx="36703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384175"/>
            <a:ext cx="74136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384175"/>
            <a:ext cx="74136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786" y="1305643"/>
            <a:ext cx="7772400" cy="1959882"/>
          </a:xfr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 rtl="0"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786" y="3657600"/>
            <a:ext cx="6400800" cy="9144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rIns="91440" bIns="45720">
            <a:normAutofit/>
          </a:bodyPr>
          <a:lstStyle>
            <a:lvl1pPr marL="0" indent="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lang="en-US" sz="1800" b="1" baseline="0" dirty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546786" y="5275171"/>
            <a:ext cx="2819400" cy="762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0335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82025" y="6450013"/>
            <a:ext cx="5175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>
              <a:spcBef>
                <a:spcPts val="800"/>
              </a:spcBef>
              <a:buFont typeface="Wingdings" pitchFamily="2" charset="2"/>
              <a:buNone/>
              <a:defRPr/>
            </a:pPr>
            <a:fld id="{0A746C48-1127-45C0-8CA2-B8C1A067B75E}" type="slidenum">
              <a:rPr lang="en-US" sz="1200" smtClean="0"/>
              <a:pPr algn="r">
                <a:spcBef>
                  <a:spcPts val="800"/>
                </a:spcBef>
                <a:buFont typeface="Wingdings" pitchFamily="2" charset="2"/>
                <a:buNone/>
                <a:defRPr/>
              </a:pPr>
              <a:t>‹#›</a:t>
            </a:fld>
            <a:endParaRPr lang="en-US" sz="120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582025" y="6450013"/>
            <a:ext cx="5175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>
              <a:spcBef>
                <a:spcPts val="800"/>
              </a:spcBef>
              <a:buFont typeface="Wingdings" pitchFamily="2" charset="2"/>
              <a:buNone/>
              <a:defRPr/>
            </a:pPr>
            <a:fld id="{987C87FD-0533-4D63-BC55-8036FF05DAE8}" type="slidenum">
              <a:rPr lang="en-US" sz="1200" smtClean="0"/>
              <a:pPr algn="r">
                <a:spcBef>
                  <a:spcPts val="800"/>
                </a:spcBef>
                <a:buFont typeface="Wingdings" pitchFamily="2" charset="2"/>
                <a:buNone/>
                <a:defRPr/>
              </a:pPr>
              <a:t>‹#›</a:t>
            </a:fld>
            <a:endParaRPr lang="en-US" sz="1200" smtClean="0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8582025" y="6450013"/>
            <a:ext cx="5175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>
              <a:spcBef>
                <a:spcPts val="800"/>
              </a:spcBef>
              <a:buFont typeface="Wingdings" pitchFamily="2" charset="2"/>
              <a:buNone/>
              <a:defRPr/>
            </a:pPr>
            <a:fld id="{53A5D860-EDCB-4F18-AED5-668BF6345C51}" type="slidenum">
              <a:rPr lang="en-US" sz="1200" smtClean="0"/>
              <a:pPr algn="r">
                <a:spcBef>
                  <a:spcPts val="800"/>
                </a:spcBef>
                <a:buFont typeface="Wingdings" pitchFamily="2" charset="2"/>
                <a:buNone/>
                <a:defRPr/>
              </a:pPr>
              <a:t>‹#›</a:t>
            </a:fld>
            <a:endParaRPr lang="en-US" sz="120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1506" y="3383179"/>
            <a:ext cx="7772400" cy="533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51506" y="2159440"/>
            <a:ext cx="8343900" cy="1143000"/>
          </a:xfrm>
        </p:spPr>
        <p:txBody>
          <a:bodyPr anchor="b"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6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vider text orange gradi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1506" y="3383179"/>
            <a:ext cx="7772400" cy="533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51506" y="2159440"/>
            <a:ext cx="8343900" cy="1143000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40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text teal gradi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1506" y="3383179"/>
            <a:ext cx="7772400" cy="533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51506" y="2159440"/>
            <a:ext cx="8343900" cy="1143000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50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text purple gradi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1506" y="3383179"/>
            <a:ext cx="7772400" cy="533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51506" y="2159440"/>
            <a:ext cx="8343900" cy="1143000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926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text green gradi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1506" y="3383179"/>
            <a:ext cx="7772400" cy="533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51506" y="2159440"/>
            <a:ext cx="8343900" cy="1143000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58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text magenta gradi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1506" y="3383179"/>
            <a:ext cx="7772400" cy="533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51506" y="2159440"/>
            <a:ext cx="8343900" cy="1143000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405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text brown gradi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1506" y="3383179"/>
            <a:ext cx="7772400" cy="533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51506" y="2159440"/>
            <a:ext cx="8343900" cy="1143000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14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vider text red gradi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1506" y="3383179"/>
            <a:ext cx="7772400" cy="533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51506" y="2159440"/>
            <a:ext cx="8343900" cy="1143000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1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774113" y="6611938"/>
            <a:ext cx="642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Font typeface="Wingdings" pitchFamily="2" charset="2"/>
              <a:buNone/>
              <a:defRPr/>
            </a:pPr>
            <a:fld id="{3D8C9371-4984-4831-9CF2-8B75EE4CF2E1}" type="slidenum">
              <a:rPr lang="en-US" altLang="en-US" sz="900" smtClean="0"/>
              <a:pPr eaLnBrk="1" hangingPunct="1">
                <a:spcBef>
                  <a:spcPts val="800"/>
                </a:spcBef>
                <a:buFont typeface="Wingdings" pitchFamily="2" charset="2"/>
                <a:buNone/>
                <a:defRPr/>
              </a:pPr>
              <a:t>‹#›</a:t>
            </a:fld>
            <a:endParaRPr lang="en-US" altLang="en-US" sz="900" smtClean="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774113" y="6611938"/>
            <a:ext cx="642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Font typeface="Wingdings" pitchFamily="2" charset="2"/>
              <a:buNone/>
              <a:defRPr/>
            </a:pPr>
            <a:fld id="{2B0D0FF1-E73A-40E8-93CE-4486DFF17722}" type="slidenum">
              <a:rPr lang="en-US" altLang="en-US" sz="900" smtClean="0"/>
              <a:pPr eaLnBrk="1" hangingPunct="1">
                <a:spcBef>
                  <a:spcPts val="800"/>
                </a:spcBef>
                <a:buFont typeface="Wingdings" pitchFamily="2" charset="2"/>
                <a:buNone/>
                <a:defRPr/>
              </a:pPr>
              <a:t>‹#›</a:t>
            </a:fld>
            <a:endParaRPr lang="en-US" altLang="en-US" sz="9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730" y="319903"/>
            <a:ext cx="8229600" cy="114300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730" y="1646600"/>
            <a:ext cx="8229600" cy="5047672"/>
          </a:xfrm>
        </p:spPr>
        <p:txBody>
          <a:bodyPr/>
          <a:lstStyle>
            <a:lvl1pPr>
              <a:spcBef>
                <a:spcPts val="0"/>
              </a:spcBef>
              <a:defRPr sz="2200">
                <a:solidFill>
                  <a:schemeClr val="tx1"/>
                </a:solidFill>
              </a:defRPr>
            </a:lvl1pPr>
            <a:lvl2pPr marL="687388" indent="-3429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marL="914400" indent="-227013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1141413" indent="-227013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1376363" indent="-23495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219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774113" y="6611938"/>
            <a:ext cx="642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Font typeface="Wingdings" pitchFamily="2" charset="2"/>
              <a:buNone/>
              <a:defRPr/>
            </a:pPr>
            <a:fld id="{EA1CE7D5-EC6A-411B-A16E-1F9770B86804}" type="slidenum">
              <a:rPr lang="en-US" altLang="en-US" sz="900" smtClean="0"/>
              <a:pPr eaLnBrk="1" hangingPunct="1">
                <a:spcBef>
                  <a:spcPts val="800"/>
                </a:spcBef>
                <a:buFont typeface="Wingdings" pitchFamily="2" charset="2"/>
                <a:buNone/>
                <a:defRPr/>
              </a:pPr>
              <a:t>‹#›</a:t>
            </a:fld>
            <a:endParaRPr lang="en-US" altLang="en-US" sz="900" smtClean="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774113" y="6611938"/>
            <a:ext cx="642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Font typeface="Wingdings" pitchFamily="2" charset="2"/>
              <a:buNone/>
              <a:defRPr/>
            </a:pPr>
            <a:fld id="{C63E9CB4-000B-46CE-8EE3-7C132581EF1F}" type="slidenum">
              <a:rPr lang="en-US" altLang="en-US" sz="900" smtClean="0"/>
              <a:pPr eaLnBrk="1" hangingPunct="1">
                <a:spcBef>
                  <a:spcPts val="800"/>
                </a:spcBef>
                <a:buFont typeface="Wingdings" pitchFamily="2" charset="2"/>
                <a:buNone/>
                <a:defRPr/>
              </a:pPr>
              <a:t>‹#›</a:t>
            </a:fld>
            <a:endParaRPr lang="en-US" altLang="en-US" sz="9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2286000"/>
            <a:ext cx="8229600" cy="3840163"/>
          </a:xfr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69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774113" y="6611938"/>
            <a:ext cx="642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Font typeface="Wingdings" pitchFamily="2" charset="2"/>
              <a:buNone/>
              <a:defRPr/>
            </a:pPr>
            <a:fld id="{BF7216CD-EB03-4AB1-A705-19E8B6E8B74E}" type="slidenum">
              <a:rPr lang="en-US" altLang="en-US" sz="900" smtClean="0"/>
              <a:pPr eaLnBrk="1" hangingPunct="1">
                <a:spcBef>
                  <a:spcPts val="800"/>
                </a:spcBef>
                <a:buFont typeface="Wingdings" pitchFamily="2" charset="2"/>
                <a:buNone/>
                <a:defRPr/>
              </a:pPr>
              <a:t>‹#›</a:t>
            </a:fld>
            <a:endParaRPr lang="en-US" altLang="en-US" sz="900" smtClean="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774113" y="6611938"/>
            <a:ext cx="642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Font typeface="Wingdings" pitchFamily="2" charset="2"/>
              <a:buNone/>
              <a:defRPr/>
            </a:pPr>
            <a:fld id="{CA3E1FA4-29C7-412E-BED4-0F16C0ACF15D}" type="slidenum">
              <a:rPr lang="en-US" altLang="en-US" sz="900" smtClean="0"/>
              <a:pPr eaLnBrk="1" hangingPunct="1">
                <a:spcBef>
                  <a:spcPts val="800"/>
                </a:spcBef>
                <a:buFont typeface="Wingdings" pitchFamily="2" charset="2"/>
                <a:buNone/>
                <a:defRPr/>
              </a:pPr>
              <a:t>‹#›</a:t>
            </a:fld>
            <a:endParaRPr lang="en-US" altLang="en-US" sz="90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1506" y="3383179"/>
            <a:ext cx="7772400" cy="533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51506" y="2159440"/>
            <a:ext cx="8343900" cy="1143000"/>
          </a:xfrm>
        </p:spPr>
        <p:txBody>
          <a:bodyPr anchor="b"/>
          <a:lstStyle>
            <a:lvl1pPr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6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774113" y="6611938"/>
            <a:ext cx="642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Font typeface="Wingdings" pitchFamily="2" charset="2"/>
              <a:buNone/>
              <a:defRPr/>
            </a:pPr>
            <a:fld id="{83A828C1-4947-4EA3-87F5-B0DA87E62592}" type="slidenum">
              <a:rPr lang="en-US" altLang="en-US" sz="900" smtClean="0"/>
              <a:pPr eaLnBrk="1" hangingPunct="1">
                <a:spcBef>
                  <a:spcPts val="800"/>
                </a:spcBef>
                <a:buFont typeface="Wingdings" pitchFamily="2" charset="2"/>
                <a:buNone/>
                <a:defRPr/>
              </a:pPr>
              <a:t>‹#›</a:t>
            </a:fld>
            <a:endParaRPr lang="en-US" altLang="en-US" sz="900" smtClean="0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8774113" y="6611938"/>
            <a:ext cx="642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Font typeface="Wingdings" pitchFamily="2" charset="2"/>
              <a:buNone/>
              <a:defRPr/>
            </a:pPr>
            <a:fld id="{ADE2D989-92D0-4212-93D4-71D86E0EA1BE}" type="slidenum">
              <a:rPr lang="en-US" altLang="en-US" sz="900" smtClean="0"/>
              <a:pPr eaLnBrk="1" hangingPunct="1">
                <a:spcBef>
                  <a:spcPts val="800"/>
                </a:spcBef>
                <a:buFont typeface="Wingdings" pitchFamily="2" charset="2"/>
                <a:buNone/>
                <a:defRPr/>
              </a:pPr>
              <a:t>‹#›</a:t>
            </a:fld>
            <a:endParaRPr lang="en-US" altLang="en-US" sz="9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7730" y="1647823"/>
            <a:ext cx="402427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7783" y="1647823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37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774113" y="6611938"/>
            <a:ext cx="642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Font typeface="Wingdings" pitchFamily="2" charset="2"/>
              <a:buNone/>
              <a:defRPr/>
            </a:pPr>
            <a:fld id="{5660BBED-22CF-4A23-8CA1-E52F285DADB3}" type="slidenum">
              <a:rPr lang="en-US" altLang="en-US" sz="900" smtClean="0"/>
              <a:pPr eaLnBrk="1" hangingPunct="1">
                <a:spcBef>
                  <a:spcPts val="800"/>
                </a:spcBef>
                <a:buFont typeface="Wingdings" pitchFamily="2" charset="2"/>
                <a:buNone/>
                <a:defRPr/>
              </a:pPr>
              <a:t>‹#›</a:t>
            </a:fld>
            <a:endParaRPr lang="en-US" altLang="en-US" sz="900" smtClean="0"/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8774113" y="6611938"/>
            <a:ext cx="642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Font typeface="Wingdings" pitchFamily="2" charset="2"/>
              <a:buNone/>
              <a:defRPr/>
            </a:pPr>
            <a:fld id="{D55E65C9-97C5-43BE-B6AA-7420F5D8BC7A}" type="slidenum">
              <a:rPr lang="en-US" altLang="en-US" sz="900" smtClean="0"/>
              <a:pPr eaLnBrk="1" hangingPunct="1">
                <a:spcBef>
                  <a:spcPts val="800"/>
                </a:spcBef>
                <a:buFont typeface="Wingdings" pitchFamily="2" charset="2"/>
                <a:buNone/>
                <a:defRPr/>
              </a:pPr>
              <a:t>‹#›</a:t>
            </a:fld>
            <a:endParaRPr lang="en-US" altLang="en-US" sz="9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730" y="1643942"/>
            <a:ext cx="4024270" cy="744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730" y="2546048"/>
            <a:ext cx="4024270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4608" y="1643942"/>
            <a:ext cx="4041775" cy="744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4608" y="2546048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60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774113" y="6611938"/>
            <a:ext cx="642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Font typeface="Wingdings" pitchFamily="2" charset="2"/>
              <a:buNone/>
              <a:defRPr/>
            </a:pPr>
            <a:fld id="{105EADE1-1183-4B88-882D-3ED6C666D893}" type="slidenum">
              <a:rPr lang="en-US" altLang="en-US" sz="900" smtClean="0"/>
              <a:pPr eaLnBrk="1" hangingPunct="1">
                <a:spcBef>
                  <a:spcPts val="800"/>
                </a:spcBef>
                <a:buFont typeface="Wingdings" pitchFamily="2" charset="2"/>
                <a:buNone/>
                <a:defRPr/>
              </a:pPr>
              <a:t>‹#›</a:t>
            </a:fld>
            <a:endParaRPr lang="en-US" altLang="en-US" sz="900" smtClean="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8774113" y="6611938"/>
            <a:ext cx="642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Font typeface="Wingdings" pitchFamily="2" charset="2"/>
              <a:buNone/>
              <a:defRPr/>
            </a:pPr>
            <a:fld id="{290C7B1A-05F7-4F14-BBB1-0B2150B7A70F}" type="slidenum">
              <a:rPr lang="en-US" altLang="en-US" sz="900" smtClean="0"/>
              <a:pPr eaLnBrk="1" hangingPunct="1">
                <a:spcBef>
                  <a:spcPts val="800"/>
                </a:spcBef>
                <a:buFont typeface="Wingdings" pitchFamily="2" charset="2"/>
                <a:buNone/>
                <a:defRPr/>
              </a:pPr>
              <a:t>‹#›</a:t>
            </a:fld>
            <a:endParaRPr lang="en-US" altLang="en-US" sz="9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00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774113" y="6611938"/>
            <a:ext cx="642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Font typeface="Wingdings" pitchFamily="2" charset="2"/>
              <a:buNone/>
              <a:defRPr/>
            </a:pPr>
            <a:fld id="{CC149BFC-2111-4ABA-8705-E47C07505D09}" type="slidenum">
              <a:rPr lang="en-US" altLang="en-US" sz="900" smtClean="0"/>
              <a:pPr eaLnBrk="1" hangingPunct="1">
                <a:spcBef>
                  <a:spcPts val="800"/>
                </a:spcBef>
                <a:buFont typeface="Wingdings" pitchFamily="2" charset="2"/>
                <a:buNone/>
                <a:defRPr/>
              </a:pPr>
              <a:t>‹#›</a:t>
            </a:fld>
            <a:endParaRPr lang="en-US" altLang="en-US" sz="900" smtClean="0"/>
          </a:p>
        </p:txBody>
      </p:sp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8774113" y="6611938"/>
            <a:ext cx="6429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Font typeface="Wingdings" pitchFamily="2" charset="2"/>
              <a:buNone/>
              <a:defRPr/>
            </a:pPr>
            <a:fld id="{F78440E6-7DD9-4AAA-8BF7-D02F975E6A8F}" type="slidenum">
              <a:rPr lang="en-US" altLang="en-US" sz="900" smtClean="0"/>
              <a:pPr eaLnBrk="1" hangingPunct="1">
                <a:spcBef>
                  <a:spcPts val="800"/>
                </a:spcBef>
                <a:buFont typeface="Wingdings" pitchFamily="2" charset="2"/>
                <a:buNone/>
                <a:defRPr/>
              </a:pPr>
              <a:t>‹#›</a:t>
            </a:fld>
            <a:endParaRPr lang="en-US" altLang="en-US" sz="900" smtClean="0"/>
          </a:p>
        </p:txBody>
      </p:sp>
    </p:spTree>
    <p:extLst>
      <p:ext uri="{BB962C8B-B14F-4D97-AF65-F5344CB8AC3E}">
        <p14:creationId xmlns:p14="http://schemas.microsoft.com/office/powerpoint/2010/main" val="1933678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Pag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1724026"/>
            <a:ext cx="8248650" cy="2313820"/>
          </a:xfrm>
        </p:spPr>
        <p:txBody>
          <a:bodyPr rIns="91440" bIns="45720" rtlCol="0">
            <a:normAutofit/>
          </a:bodyPr>
          <a:lstStyle>
            <a:lvl1pPr marL="227013" indent="-227013" algn="l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lang="en-US" sz="2800" kern="1200" dirty="0" smtClean="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948238" y="4138203"/>
            <a:ext cx="3470275" cy="403225"/>
          </a:xfrm>
        </p:spPr>
        <p:txBody>
          <a:bodyPr>
            <a:normAutofit/>
          </a:bodyPr>
          <a:lstStyle>
            <a:lvl1pPr marL="0" indent="0" algn="r">
              <a:buNone/>
              <a:defRPr sz="18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175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7688" y="3206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7688" y="1651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0" r:id="rId1"/>
    <p:sldLayoutId id="2147484871" r:id="rId2"/>
    <p:sldLayoutId id="2147484872" r:id="rId3"/>
    <p:sldLayoutId id="2147484873" r:id="rId4"/>
    <p:sldLayoutId id="2147484874" r:id="rId5"/>
    <p:sldLayoutId id="2147484875" r:id="rId6"/>
    <p:sldLayoutId id="2147484876" r:id="rId7"/>
    <p:sldLayoutId id="2147484877" r:id="rId8"/>
    <p:sldLayoutId id="2147484878" r:id="rId9"/>
    <p:sldLayoutId id="2147484879" r:id="rId10"/>
    <p:sldLayoutId id="2147484880" r:id="rId11"/>
    <p:sldLayoutId id="2147484881" r:id="rId12"/>
    <p:sldLayoutId id="2147484882" r:id="rId13"/>
    <p:sldLayoutId id="2147484883" r:id="rId14"/>
    <p:sldLayoutId id="2147484884" r:id="rId15"/>
    <p:sldLayoutId id="2147484885" r:id="rId16"/>
    <p:sldLayoutId id="2147484886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lang="en-US" sz="3000" kern="1200" dirty="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Georgia" pitchFamily="18" charset="0"/>
        </a:defRPr>
      </a:lvl2pPr>
      <a:lvl3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Georgia" pitchFamily="18" charset="0"/>
        </a:defRPr>
      </a:lvl3pPr>
      <a:lvl4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Georgia" pitchFamily="18" charset="0"/>
        </a:defRPr>
      </a:lvl4pPr>
      <a:lvl5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Georgia" pitchFamily="18" charset="0"/>
        </a:defRPr>
      </a:lvl5pPr>
      <a:lvl6pPr marL="4572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6pPr>
      <a:lvl7pPr marL="9144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7pPr>
      <a:lvl8pPr marL="13716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8pPr>
      <a:lvl9pPr marL="18288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ts val="1200"/>
        </a:spcAft>
        <a:buFont typeface="Wingdings" pitchFamily="2" charset="2"/>
        <a:buChar char="§"/>
        <a:defRPr sz="2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687388" indent="-342900" algn="l" rtl="0" eaLnBrk="1" fontAlgn="base" hangingPunct="1">
        <a:spcBef>
          <a:spcPct val="0"/>
        </a:spcBef>
        <a:spcAft>
          <a:spcPts val="1200"/>
        </a:spcAft>
        <a:buFont typeface="Verdana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914400" indent="-227013" algn="l" rtl="0" eaLnBrk="1" fontAlgn="base" hangingPunct="1">
        <a:spcBef>
          <a:spcPct val="0"/>
        </a:spcBef>
        <a:spcAft>
          <a:spcPts val="1200"/>
        </a:spcAft>
        <a:buFont typeface="Arial" charset="0"/>
        <a:buChar char="•"/>
        <a:defRPr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141413" indent="-227013" algn="l" rtl="0" eaLnBrk="1" fontAlgn="base" hangingPunct="1">
        <a:spcBef>
          <a:spcPct val="0"/>
        </a:spcBef>
        <a:spcAft>
          <a:spcPts val="12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1376363" indent="-234950" algn="l" rtl="0" eaLnBrk="1" fontAlgn="base" hangingPunct="1">
        <a:spcBef>
          <a:spcPct val="0"/>
        </a:spcBef>
        <a:spcAft>
          <a:spcPts val="12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 dirty="0"/>
              <a:t>Benefiting from Global Standards </a:t>
            </a:r>
            <a:endParaRPr altLang="en-US" dirty="0" smtClean="0"/>
          </a:p>
        </p:txBody>
      </p:sp>
      <p:sp>
        <p:nvSpPr>
          <p:cNvPr id="1487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6785" y="3657600"/>
            <a:ext cx="8054290" cy="914400"/>
          </a:xfrm>
        </p:spPr>
        <p:txBody>
          <a:bodyPr>
            <a:normAutofit/>
          </a:bodyPr>
          <a:lstStyle/>
          <a:p>
            <a:r>
              <a:rPr lang="en-US" dirty="0"/>
              <a:t>Cheryl B Jacobs, Product Manager</a:t>
            </a:r>
            <a:r>
              <a:rPr dirty="0" smtClean="0"/>
              <a:t/>
            </a:r>
            <a:br>
              <a:rPr dirty="0" smtClean="0"/>
            </a:br>
            <a:r>
              <a:rPr lang="en-US" b="0" dirty="0"/>
              <a:t>Global Urgent Payments &amp; SWIFT for Corporates at Wells Fargo</a:t>
            </a:r>
          </a:p>
        </p:txBody>
      </p:sp>
      <p:sp>
        <p:nvSpPr>
          <p:cNvPr id="19460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November 18, 2015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Arizona </a:t>
            </a:r>
            <a:r>
              <a:rPr lang="en-US" dirty="0"/>
              <a:t>AFP Monthly Meeting</a:t>
            </a:r>
          </a:p>
          <a:p>
            <a:pPr>
              <a:spcAft>
                <a:spcPts val="0"/>
              </a:spcAft>
            </a:pPr>
            <a:r>
              <a:rPr lang="en-US" dirty="0"/>
              <a:t>Phoenix, </a:t>
            </a:r>
            <a:r>
              <a:rPr lang="en-US" dirty="0" smtClean="0"/>
              <a:t>AZ</a:t>
            </a:r>
            <a:endParaRPr lang="en-US" dirty="0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447675" y="6308725"/>
            <a:ext cx="44823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ts val="1200"/>
              </a:spcAft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Aft>
                <a:spcPts val="1200"/>
              </a:spcAft>
              <a:buFont typeface="Verdana" pitchFamily="34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Aft>
                <a:spcPts val="120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Aft>
                <a:spcPts val="120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Aft>
                <a:spcPts val="120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1000" dirty="0"/>
              <a:t>© </a:t>
            </a:r>
            <a:r>
              <a:rPr lang="en-US" altLang="en-US" sz="1000" dirty="0" smtClean="0"/>
              <a:t>2015 Wells </a:t>
            </a:r>
            <a:r>
              <a:rPr lang="en-US" altLang="en-US" sz="1000" dirty="0"/>
              <a:t>Fargo Bank, N.A. All rights reserved. For public </a:t>
            </a:r>
            <a:r>
              <a:rPr lang="en-US" altLang="en-US" sz="1000" dirty="0" smtClean="0"/>
              <a:t>use.</a:t>
            </a:r>
            <a:endParaRPr lang="en-US" altLang="en-US" sz="1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and considerations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730" y="1177218"/>
            <a:ext cx="4024270" cy="569696"/>
          </a:xfrm>
        </p:spPr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4608" y="1177218"/>
            <a:ext cx="4041775" cy="569696"/>
          </a:xfrm>
        </p:spPr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4608" y="2079323"/>
            <a:ext cx="4041775" cy="3951288"/>
          </a:xfrm>
        </p:spPr>
        <p:txBody>
          <a:bodyPr>
            <a:normAutofit/>
          </a:bodyPr>
          <a:lstStyle/>
          <a:p>
            <a:r>
              <a:rPr lang="en-US" sz="1600" dirty="0" smtClean="0"/>
              <a:t>Need for upfront costs to update systems, map data and new formats</a:t>
            </a:r>
          </a:p>
          <a:p>
            <a:r>
              <a:rPr lang="en-US" sz="1600" dirty="0" smtClean="0"/>
              <a:t>Willingness to do things differently</a:t>
            </a:r>
          </a:p>
          <a:p>
            <a:r>
              <a:rPr lang="en-US" sz="1600" dirty="0" smtClean="0"/>
              <a:t>Ability to send and receive transmissions</a:t>
            </a:r>
            <a:endParaRPr lang="en-US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47730" y="2079323"/>
            <a:ext cx="4024270" cy="3951288"/>
          </a:xfrm>
        </p:spPr>
        <p:txBody>
          <a:bodyPr>
            <a:noAutofit/>
          </a:bodyPr>
          <a:lstStyle/>
          <a:p>
            <a:r>
              <a:rPr lang="en-US" sz="1600" dirty="0"/>
              <a:t>More effective management of global cash and financial transactions via a </a:t>
            </a:r>
            <a:r>
              <a:rPr lang="en-US" sz="1600" dirty="0" smtClean="0"/>
              <a:t>standardized</a:t>
            </a:r>
            <a:br>
              <a:rPr lang="en-US" sz="1600" dirty="0" smtClean="0"/>
            </a:br>
            <a:r>
              <a:rPr lang="en-US" sz="1600" dirty="0" smtClean="0"/>
              <a:t>and </a:t>
            </a:r>
            <a:r>
              <a:rPr lang="en-US" sz="1600" dirty="0"/>
              <a:t>centralized process</a:t>
            </a:r>
          </a:p>
          <a:p>
            <a:r>
              <a:rPr lang="en-US" sz="1600" dirty="0"/>
              <a:t>Lower total cost of ownership for communicating with banking partners</a:t>
            </a:r>
          </a:p>
          <a:p>
            <a:r>
              <a:rPr lang="en-US" sz="1600" dirty="0"/>
              <a:t>Enhanced straight through processing </a:t>
            </a:r>
            <a:r>
              <a:rPr lang="en-US" sz="1600" dirty="0" smtClean="0"/>
              <a:t>and </a:t>
            </a:r>
            <a:r>
              <a:rPr lang="en-US" sz="1600" dirty="0"/>
              <a:t>automatic reconciliation</a:t>
            </a:r>
          </a:p>
          <a:p>
            <a:r>
              <a:rPr lang="en-US" sz="1600" dirty="0"/>
              <a:t>Supports global regulatory compliance </a:t>
            </a:r>
            <a:r>
              <a:rPr lang="en-US" sz="1600" dirty="0" smtClean="0"/>
              <a:t>and </a:t>
            </a:r>
            <a:r>
              <a:rPr lang="en-US" sz="1600" dirty="0"/>
              <a:t>reporting</a:t>
            </a:r>
          </a:p>
          <a:p>
            <a:r>
              <a:rPr lang="en-US" sz="1600" dirty="0"/>
              <a:t>Standardization and global business process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7394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4472594"/>
              </p:ext>
            </p:extLst>
          </p:nvPr>
        </p:nvGraphicFramePr>
        <p:xfrm>
          <a:off x="562284" y="1213776"/>
          <a:ext cx="8275637" cy="4942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537"/>
                <a:gridCol w="4991100"/>
              </a:tblGrid>
              <a:tr h="370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Myth</a:t>
                      </a:r>
                      <a:endParaRPr lang="en-US" sz="1600" dirty="0"/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Reality</a:t>
                      </a:r>
                      <a:endParaRPr lang="en-US" sz="1600" dirty="0"/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518271">
                <a:tc>
                  <a:txBody>
                    <a:bodyPr/>
                    <a:lstStyle/>
                    <a:p>
                      <a:r>
                        <a:rPr lang="en-US" sz="14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Only for banks</a:t>
                      </a:r>
                      <a:endParaRPr lang="en-US" sz="14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Secure networking connecting the global financial community including corporations, banks, securities firms and market infrastructures</a:t>
                      </a:r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6"/>
                    </a:solidFill>
                  </a:tcPr>
                </a:tc>
              </a:tr>
              <a:tr h="364390">
                <a:tc>
                  <a:txBody>
                    <a:bodyPr/>
                    <a:lstStyle/>
                    <a:p>
                      <a:r>
                        <a:rPr lang="en-US" sz="14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 costs are high</a:t>
                      </a:r>
                      <a:endParaRPr lang="en-US" sz="14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SWIFT offers cloud-based solutions for low costs</a:t>
                      </a:r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8271">
                <a:tc>
                  <a:txBody>
                    <a:bodyPr/>
                    <a:lstStyle/>
                    <a:p>
                      <a:r>
                        <a:rPr lang="en-US" sz="14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Only for international flows</a:t>
                      </a:r>
                      <a:endParaRPr lang="en-US" sz="14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Domestic and international transaction flows supported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6"/>
                    </a:solidFill>
                  </a:tcPr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en-US" sz="14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Only supports SWIFT standards</a:t>
                      </a:r>
                      <a:endParaRPr lang="en-US" sz="14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Carries SWIFT and non-SWIFT formats securely</a:t>
                      </a:r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8271">
                <a:tc>
                  <a:txBody>
                    <a:bodyPr/>
                    <a:lstStyle/>
                    <a:p>
                      <a:r>
                        <a:rPr lang="en-US" sz="14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Only for publicly listed</a:t>
                      </a:r>
                      <a:r>
                        <a:rPr lang="en-US" sz="14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companies</a:t>
                      </a:r>
                      <a:endParaRPr lang="en-US" sz="14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 publicly listed and privately held companies sponsored by members</a:t>
                      </a:r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6"/>
                    </a:solidFill>
                  </a:tcPr>
                </a:tc>
              </a:tr>
              <a:tr h="518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CA" sz="1400" i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Only</a:t>
                      </a:r>
                      <a:r>
                        <a:rPr lang="fr-CA" sz="14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for </a:t>
                      </a:r>
                      <a:r>
                        <a:rPr lang="fr-CA" sz="1400" i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very</a:t>
                      </a:r>
                      <a:r>
                        <a:rPr lang="fr-CA" sz="14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large </a:t>
                      </a:r>
                      <a:r>
                        <a:rPr lang="fr-CA" sz="1400" i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companies</a:t>
                      </a:r>
                      <a:endParaRPr lang="en-US" sz="14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CA" sz="1400" dirty="0" smtClean="0">
                          <a:solidFill>
                            <a:schemeClr val="tx1"/>
                          </a:solidFill>
                        </a:rPr>
                        <a:t>41%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fr-CA" sz="1400" baseline="0" dirty="0" err="1" smtClean="0">
                          <a:solidFill>
                            <a:schemeClr val="tx1"/>
                          </a:solidFill>
                        </a:rPr>
                        <a:t>Corporate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sz="1400" baseline="0" dirty="0" err="1" smtClean="0">
                          <a:solidFill>
                            <a:schemeClr val="tx1"/>
                          </a:solidFill>
                        </a:rPr>
                        <a:t>members</a:t>
                      </a: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 have &lt;$1 Billion</a:t>
                      </a:r>
                      <a:b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CA" sz="1400" baseline="0" dirty="0" smtClean="0">
                          <a:solidFill>
                            <a:schemeClr val="tx1"/>
                          </a:solidFill>
                        </a:rPr>
                        <a:t>in revenue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8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ISO</a:t>
                      </a:r>
                      <a:r>
                        <a:rPr lang="en-US" sz="14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20022 XML is plug-and-play</a:t>
                      </a:r>
                      <a:endParaRPr lang="en-US" sz="14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4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Actually, while there is ease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of use and flexibility with ISO 20022 XML, it is not as easy as  just starting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6"/>
                    </a:solidFill>
                  </a:tcPr>
                </a:tc>
              </a:tr>
              <a:tr h="518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ISO 20022 XML pain and SEPA are the same</a:t>
                      </a:r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SEPA has adopted the ISO 20022 XML pain standards, but they are two different items</a:t>
                      </a:r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8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I’m set </a:t>
                      </a:r>
                      <a:r>
                        <a:rPr lang="en-US" sz="14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once</a:t>
                      </a:r>
                      <a:r>
                        <a:rPr lang="en-US" sz="14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 implement ISO with one bank</a:t>
                      </a:r>
                      <a:endParaRPr lang="en-US" sz="14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While ISO 20022 XML is a standard, each bank may have slight differences</a:t>
                      </a:r>
                    </a:p>
                  </a:txBody>
                  <a:tcPr marL="91431" marR="91431" marT="45730" marB="45730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6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Dispelling the myths…</a:t>
            </a:r>
            <a:endParaRPr lang="en-US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58788" y="6156325"/>
            <a:ext cx="869156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125000"/>
              <a:defRPr/>
            </a:pPr>
            <a:r>
              <a:rPr lang="en-US" sz="800" dirty="0">
                <a:latin typeface="+mn-lt"/>
                <a:cs typeface="+mn-cs"/>
              </a:rPr>
              <a:t>Source: </a:t>
            </a:r>
            <a:r>
              <a:rPr lang="en-US" sz="800" i="1" dirty="0" smtClean="0">
                <a:latin typeface="+mn-lt"/>
                <a:cs typeface="+mn-cs"/>
              </a:rPr>
              <a:t>SWIFT for </a:t>
            </a:r>
            <a:r>
              <a:rPr lang="en-US" sz="800" i="1" dirty="0" smtClean="0">
                <a:latin typeface="+mn-lt"/>
                <a:cs typeface="+mn-cs"/>
              </a:rPr>
              <a:t>Corporates 2015</a:t>
            </a:r>
            <a:endParaRPr lang="en-US" sz="800" i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41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my options?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34" y="1114338"/>
            <a:ext cx="8229600" cy="50476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Embrace SWIFT, Global Formats or </a:t>
            </a:r>
            <a:r>
              <a:rPr lang="en-US" dirty="0" smtClean="0"/>
              <a:t>both</a:t>
            </a:r>
          </a:p>
          <a:p>
            <a:pPr marL="0" indent="0">
              <a:buNone/>
            </a:pPr>
            <a:endParaRPr lang="en-US" dirty="0"/>
          </a:p>
          <a:p>
            <a:pPr>
              <a:buSzPct val="115000"/>
            </a:pPr>
            <a:r>
              <a:rPr lang="en-US" dirty="0"/>
              <a:t>Start small – change your transmission method to be standard, the rest can follow</a:t>
            </a:r>
          </a:p>
          <a:p>
            <a:pPr>
              <a:buSzPct val="115000"/>
            </a:pPr>
            <a:endParaRPr lang="en-US" sz="1100" dirty="0" smtClean="0"/>
          </a:p>
          <a:p>
            <a:pPr>
              <a:buSzPct val="115000"/>
            </a:pPr>
            <a:r>
              <a:rPr lang="en-US" dirty="0" smtClean="0"/>
              <a:t>Medium </a:t>
            </a:r>
            <a:r>
              <a:rPr lang="en-US" dirty="0"/>
              <a:t>– change the transmission and format with one bank partner</a:t>
            </a:r>
          </a:p>
          <a:p>
            <a:pPr>
              <a:buSzPct val="115000"/>
            </a:pPr>
            <a:endParaRPr lang="en-US" sz="1100" dirty="0" smtClean="0"/>
          </a:p>
          <a:p>
            <a:pPr>
              <a:buSzPct val="115000"/>
            </a:pPr>
            <a:r>
              <a:rPr lang="en-US" dirty="0" smtClean="0"/>
              <a:t>Go </a:t>
            </a:r>
            <a:r>
              <a:rPr lang="en-US" dirty="0"/>
              <a:t>Big – change your connections and format with all bank partners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6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581634" y="1600200"/>
            <a:ext cx="1911620" cy="822960"/>
          </a:xfrm>
          <a:prstGeom prst="homePlat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Define project scope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2092595" y="1604025"/>
            <a:ext cx="1911620" cy="822960"/>
          </a:xfrm>
          <a:prstGeom prst="chevron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Contact bank and partners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3600652" y="1604026"/>
            <a:ext cx="1911620" cy="822960"/>
          </a:xfrm>
          <a:prstGeom prst="chevron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Select the </a:t>
            </a:r>
          </a:p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components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5128378" y="1600200"/>
            <a:ext cx="1911620" cy="822960"/>
          </a:xfrm>
          <a:prstGeom prst="chevron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Implement </a:t>
            </a:r>
          </a:p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and test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6651964" y="1600200"/>
            <a:ext cx="1911620" cy="822960"/>
          </a:xfrm>
          <a:prstGeom prst="chevron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Rollout and go live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4816" y="2486023"/>
            <a:ext cx="145340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lvl="1" indent="-174625"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sz="1200" dirty="0">
                <a:latin typeface="+mn-lt"/>
              </a:rPr>
              <a:t>Talk with and select a partner – service bureau</a:t>
            </a:r>
          </a:p>
          <a:p>
            <a:pPr marL="174625" lvl="1" indent="-174625"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sz="1200" dirty="0">
                <a:latin typeface="+mn-lt"/>
              </a:rPr>
              <a:t>Talk with your banks</a:t>
            </a:r>
          </a:p>
          <a:p>
            <a:pPr marL="174625" lvl="1" indent="-174625"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sz="1200" dirty="0">
                <a:latin typeface="+mn-lt"/>
              </a:rPr>
              <a:t>Agree on SLAs and operational procedures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1159" y="2529957"/>
            <a:ext cx="1472861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+mn-lt"/>
              </a:rPr>
              <a:t>Select which services – payments, reporting, etc. </a:t>
            </a:r>
          </a:p>
          <a:p>
            <a:pPr marL="174625" indent="-174625"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+mn-lt"/>
              </a:rPr>
              <a:t>Select which banks you want to start with</a:t>
            </a:r>
          </a:p>
          <a:p>
            <a:pPr marL="174625" indent="-174625"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+mn-lt"/>
              </a:rPr>
              <a:t>Evaluate your </a:t>
            </a:r>
            <a:r>
              <a:rPr lang="en-US" sz="1200" dirty="0">
                <a:latin typeface="+mn-lt"/>
              </a:rPr>
              <a:t>technical environment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62542" y="2520430"/>
            <a:ext cx="145631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lvl="1" indent="-174625"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sz="1200" dirty="0">
                <a:latin typeface="+mn-lt"/>
              </a:rPr>
              <a:t>Select how you want to connect to SWIFT, partners and banks</a:t>
            </a:r>
          </a:p>
          <a:p>
            <a:pPr marL="174625" lvl="1" indent="-174625"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sz="1200" dirty="0">
                <a:latin typeface="+mn-lt"/>
              </a:rPr>
              <a:t>Determine how you want to integrate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400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00650" y="2438400"/>
            <a:ext cx="144179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lvl="1" indent="-174625"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sz="1200" dirty="0">
                <a:latin typeface="+mn-lt"/>
              </a:rPr>
              <a:t>Join SWIFT and order components</a:t>
            </a:r>
          </a:p>
          <a:p>
            <a:pPr marL="174625" lvl="1" indent="-174625"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sz="1200" dirty="0">
                <a:latin typeface="+mn-lt"/>
              </a:rPr>
              <a:t>Install hardware and software</a:t>
            </a:r>
          </a:p>
          <a:p>
            <a:pPr marL="174625" lvl="1" indent="-174625"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sz="1200" dirty="0">
                <a:latin typeface="+mn-lt"/>
              </a:rPr>
              <a:t>Enable test environment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51965" y="2438400"/>
            <a:ext cx="1482386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lvl="1" indent="-174625"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sz="1200" dirty="0">
                <a:latin typeface="+mn-lt"/>
              </a:rPr>
              <a:t>Train your staff</a:t>
            </a:r>
          </a:p>
          <a:p>
            <a:pPr marL="174625" lvl="1" indent="-174625"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sz="1200" dirty="0">
                <a:latin typeface="+mn-lt"/>
              </a:rPr>
              <a:t>Switch to live</a:t>
            </a:r>
          </a:p>
          <a:p>
            <a:pPr marL="174625" lvl="1" indent="-174625"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sz="1200" dirty="0">
                <a:latin typeface="+mn-lt"/>
              </a:rPr>
              <a:t>Retire your proprietary connections</a:t>
            </a:r>
          </a:p>
          <a:p>
            <a:pPr marL="174625" lvl="1" indent="-174625"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sz="1200" dirty="0">
                <a:latin typeface="+mn-lt"/>
              </a:rPr>
              <a:t>Monitor traffic flows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47730" y="319903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lang="en-US" sz="3000" kern="1200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2"/>
                </a:solidFill>
                <a:latin typeface="Georgia" pitchFamily="18" charset="0"/>
              </a:defRPr>
            </a:lvl2pPr>
            <a:lvl3pPr algn="l" rtl="0"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2"/>
                </a:solidFill>
                <a:latin typeface="Georgia" pitchFamily="18" charset="0"/>
              </a:defRPr>
            </a:lvl3pPr>
            <a:lvl4pPr algn="l" rtl="0"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2"/>
                </a:solidFill>
                <a:latin typeface="Georgia" pitchFamily="18" charset="0"/>
              </a:defRPr>
            </a:lvl4pPr>
            <a:lvl5pPr algn="l" rtl="0"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2"/>
                </a:solidFill>
                <a:latin typeface="Georgia" pitchFamily="18" charset="0"/>
              </a:defRPr>
            </a:lvl5pPr>
            <a:lvl6pPr marL="457200" algn="l" rtl="0"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r>
              <a:rPr lang="en-US" dirty="0" smtClean="0"/>
              <a:t>Planning your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67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most successful customers do this…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78" y="1250815"/>
            <a:ext cx="8229600" cy="504767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SzPct val="115000"/>
            </a:pPr>
            <a:r>
              <a:rPr lang="en-US" altLang="en-US" dirty="0"/>
              <a:t>Have a desire to streamline and simplify their bank connections and processes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15000"/>
            </a:pPr>
            <a:r>
              <a:rPr lang="en-US" altLang="en-US" dirty="0"/>
              <a:t>Dedicate/identify resources to work and manage their SWIFT and ISO 20022 XML efforts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altLang="en-US" sz="2200" dirty="0"/>
              <a:t>Including business lead, technical lead, testing resources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altLang="en-US" sz="2200" dirty="0"/>
              <a:t>If a vendor is involved, vendor lead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altLang="en-US" sz="2200" dirty="0"/>
              <a:t>Ability to generate and consume test files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15000"/>
            </a:pPr>
            <a:r>
              <a:rPr lang="en-US" altLang="en-US" dirty="0"/>
              <a:t>Have senior leadership commitment and support to “think about things differently”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15000"/>
            </a:pPr>
            <a:r>
              <a:rPr lang="en-US" altLang="en-US" dirty="0"/>
              <a:t>Ability to front-load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74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leads to a less-successful implementation?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730" y="1237167"/>
            <a:ext cx="8229600" cy="504767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SzPct val="115000"/>
            </a:pPr>
            <a:r>
              <a:rPr lang="en-US" altLang="en-US" dirty="0"/>
              <a:t>Doing too many things at the same time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altLang="en-US" sz="2200" dirty="0"/>
              <a:t>Often we see customers who are implementing SAP, Oracle and SWIFT at the same time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</a:pPr>
            <a:r>
              <a:rPr lang="en-US" altLang="en-US" sz="2200" dirty="0"/>
              <a:t>Viewing SWIFT and ISO 20022 XML as a side project or “hobby”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15000"/>
            </a:pPr>
            <a:r>
              <a:rPr lang="en-US" altLang="en-US" dirty="0"/>
              <a:t>Not fully understanding the formats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15000"/>
            </a:pPr>
            <a:r>
              <a:rPr lang="en-US" altLang="en-US" dirty="0"/>
              <a:t>Not prepared to test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15000"/>
            </a:pPr>
            <a:r>
              <a:rPr lang="en-US" altLang="en-US" dirty="0"/>
              <a:t>Resistance to change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15000"/>
            </a:pPr>
            <a:endParaRPr lang="en-US" altLang="en-US" dirty="0"/>
          </a:p>
          <a:p>
            <a:pPr>
              <a:buSzPct val="115000"/>
            </a:pPr>
            <a:endParaRPr lang="en-US" altLang="en-US" dirty="0"/>
          </a:p>
          <a:p>
            <a:pPr>
              <a:buSzPct val="115000"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42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strategies for </a:t>
            </a:r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78" y="1196224"/>
            <a:ext cx="8229600" cy="5047672"/>
          </a:xfrm>
        </p:spPr>
        <p:txBody>
          <a:bodyPr/>
          <a:lstStyle/>
          <a:p>
            <a:pPr>
              <a:buSzPct val="115000"/>
            </a:pPr>
            <a:r>
              <a:rPr lang="en-US" dirty="0"/>
              <a:t>Define your end goal – what processes will improve?</a:t>
            </a:r>
          </a:p>
          <a:p>
            <a:pPr>
              <a:buSzPct val="115000"/>
            </a:pPr>
            <a:r>
              <a:rPr lang="en-US" dirty="0"/>
              <a:t>Determine if going direct or through a service bureau is right for your organization.</a:t>
            </a:r>
          </a:p>
          <a:p>
            <a:pPr>
              <a:buSzPct val="115000"/>
            </a:pPr>
            <a:r>
              <a:rPr lang="en-US" dirty="0"/>
              <a:t>Layout an implementation plan – region by region?</a:t>
            </a:r>
          </a:p>
          <a:p>
            <a:pPr>
              <a:buSzPct val="115000"/>
            </a:pPr>
            <a:r>
              <a:rPr lang="en-US" dirty="0"/>
              <a:t>Obtain buy-in within your organization. Has to be agreement to go to SWIFT or with a global format standard. </a:t>
            </a:r>
          </a:p>
          <a:p>
            <a:pPr>
              <a:buSzPct val="115000"/>
            </a:pPr>
            <a:r>
              <a:rPr lang="en-US" dirty="0"/>
              <a:t>Have dedicated resources for implementation.</a:t>
            </a:r>
          </a:p>
          <a:p>
            <a:pPr>
              <a:buSzPct val="115000"/>
            </a:pPr>
            <a:r>
              <a:rPr lang="en-US" dirty="0"/>
              <a:t>Identify a business and technical representative assigned to your implementation.</a:t>
            </a:r>
          </a:p>
          <a:p>
            <a:pPr>
              <a:buSzPct val="115000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1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work together?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78" y="1155281"/>
            <a:ext cx="8229600" cy="5047672"/>
          </a:xfrm>
        </p:spPr>
        <p:txBody>
          <a:bodyPr/>
          <a:lstStyle/>
          <a:p>
            <a:pPr>
              <a:buSzPct val="115000"/>
            </a:pPr>
            <a:r>
              <a:rPr lang="en-US" dirty="0"/>
              <a:t>Partner with your banks – working together helps everyone</a:t>
            </a:r>
          </a:p>
          <a:p>
            <a:pPr lvl="1">
              <a:buSzPct val="115000"/>
              <a:buFont typeface="Wingdings" panose="05000000000000000000" pitchFamily="2" charset="2"/>
              <a:buChar char="§"/>
            </a:pPr>
            <a:r>
              <a:rPr lang="en-US" sz="2200" dirty="0"/>
              <a:t>Ask your bank partners for their capabilities</a:t>
            </a:r>
          </a:p>
          <a:p>
            <a:pPr lvl="1">
              <a:buSzPct val="115000"/>
              <a:buFont typeface="Wingdings" panose="05000000000000000000" pitchFamily="2" charset="2"/>
              <a:buChar char="§"/>
            </a:pPr>
            <a:r>
              <a:rPr lang="en-US" sz="2200" dirty="0"/>
              <a:t>Challenge us to look at things differently, as you look at ISO 20022 XML so are we</a:t>
            </a:r>
          </a:p>
          <a:p>
            <a:pPr lvl="1">
              <a:buSzPct val="115000"/>
              <a:buFont typeface="Wingdings" panose="05000000000000000000" pitchFamily="2" charset="2"/>
              <a:buChar char="§"/>
            </a:pPr>
            <a:r>
              <a:rPr lang="en-US" sz="2200" dirty="0"/>
              <a:t>Be willing to review and provide feedback</a:t>
            </a:r>
          </a:p>
          <a:p>
            <a:pPr lvl="1">
              <a:buSzPct val="115000"/>
              <a:buFont typeface="Wingdings" panose="05000000000000000000" pitchFamily="2" charset="2"/>
              <a:buChar char="§"/>
            </a:pPr>
            <a:r>
              <a:rPr lang="en-US" sz="2200" dirty="0"/>
              <a:t>Share your pain points and strategy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6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047672"/>
          </a:xfrm>
        </p:spPr>
        <p:txBody>
          <a:bodyPr/>
          <a:lstStyle/>
          <a:p>
            <a:r>
              <a:rPr lang="en-US" dirty="0" smtClean="0"/>
              <a:t>What is SWIFT and </a:t>
            </a:r>
            <a:r>
              <a:rPr lang="en-US" dirty="0"/>
              <a:t>g</a:t>
            </a:r>
            <a:r>
              <a:rPr lang="en-US" dirty="0" smtClean="0"/>
              <a:t>lobal standards?</a:t>
            </a:r>
          </a:p>
          <a:p>
            <a:r>
              <a:rPr lang="en-US" dirty="0" smtClean="0"/>
              <a:t>Who is using SWIFT and global standards?</a:t>
            </a:r>
          </a:p>
          <a:p>
            <a:r>
              <a:rPr lang="en-US" dirty="0" smtClean="0"/>
              <a:t>What does it really mean?  What are we seeing in the industry?</a:t>
            </a:r>
          </a:p>
          <a:p>
            <a:r>
              <a:rPr lang="en-US" dirty="0" smtClean="0"/>
              <a:t>What are the benefits and considerations to using?</a:t>
            </a:r>
          </a:p>
          <a:p>
            <a:r>
              <a:rPr lang="en-US" dirty="0" smtClean="0"/>
              <a:t>Dispelling the </a:t>
            </a:r>
            <a:r>
              <a:rPr lang="en-US" dirty="0" smtClean="0"/>
              <a:t>myths</a:t>
            </a:r>
            <a:endParaRPr lang="en-US" dirty="0" smtClean="0"/>
          </a:p>
          <a:p>
            <a:r>
              <a:rPr lang="en-US" dirty="0" smtClean="0"/>
              <a:t>How do I start?</a:t>
            </a:r>
          </a:p>
          <a:p>
            <a:r>
              <a:rPr lang="en-US" dirty="0" smtClean="0"/>
              <a:t>What does success look like?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8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SWIFT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2450" y="1329804"/>
            <a:ext cx="402427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4569" y="1472253"/>
            <a:ext cx="4038600" cy="4525963"/>
          </a:xfrm>
        </p:spPr>
        <p:txBody>
          <a:bodyPr/>
          <a:lstStyle/>
          <a:p>
            <a:r>
              <a:rPr lang="en-US" dirty="0" smtClean="0"/>
              <a:t>A cooperative serving the financial industry since 1973</a:t>
            </a:r>
          </a:p>
          <a:p>
            <a:r>
              <a:rPr lang="en-US" dirty="0" smtClean="0"/>
              <a:t>A provider of highly secure Financial Messaging services</a:t>
            </a:r>
          </a:p>
          <a:p>
            <a:r>
              <a:rPr lang="en-US" dirty="0" smtClean="0"/>
              <a:t>A financial standardization organization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2450" y="1329804"/>
            <a:ext cx="4019550" cy="45148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</a:rPr>
              <a:t>10,000+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bg1"/>
                </a:solidFill>
              </a:rPr>
              <a:t>customers in over </a:t>
            </a:r>
            <a:endParaRPr lang="en-US" kern="0" dirty="0">
              <a:solidFill>
                <a:schemeClr val="bg1"/>
              </a:solidFill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</a:rPr>
              <a:t>212</a:t>
            </a:r>
            <a:endParaRPr lang="en-US" sz="2800" kern="0" dirty="0">
              <a:solidFill>
                <a:schemeClr val="bg1"/>
              </a:solidFill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bg1"/>
                </a:solidFill>
              </a:rPr>
              <a:t>countries</a:t>
            </a:r>
            <a:endParaRPr lang="en-US" kern="0" dirty="0">
              <a:solidFill>
                <a:schemeClr val="bg1"/>
              </a:solidFill>
            </a:endParaRPr>
          </a:p>
          <a:p>
            <a:pPr lvl="0" algn="ctr" fontAlgn="auto">
              <a:spcAft>
                <a:spcPts val="0"/>
              </a:spcAft>
              <a:defRPr/>
            </a:pPr>
            <a:endParaRPr lang="en-US" sz="2000" kern="0" dirty="0">
              <a:solidFill>
                <a:schemeClr val="bg1"/>
              </a:solidFill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</a:rPr>
              <a:t>20 million+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en-US" kern="0" dirty="0">
                <a:solidFill>
                  <a:schemeClr val="bg1"/>
                </a:solidFill>
              </a:rPr>
              <a:t>m</a:t>
            </a:r>
            <a:r>
              <a:rPr lang="en-US" kern="0" dirty="0" smtClean="0">
                <a:solidFill>
                  <a:schemeClr val="bg1"/>
                </a:solidFill>
              </a:rPr>
              <a:t>essages per day</a:t>
            </a:r>
            <a:endParaRPr lang="en-US" kern="0" dirty="0">
              <a:solidFill>
                <a:schemeClr val="bg1"/>
              </a:solidFill>
            </a:endParaRPr>
          </a:p>
          <a:p>
            <a:pPr lvl="0" algn="ctr" fontAlgn="auto">
              <a:spcAft>
                <a:spcPts val="0"/>
              </a:spcAft>
              <a:defRPr/>
            </a:pPr>
            <a:endParaRPr lang="en-US" sz="2400" kern="0" dirty="0">
              <a:solidFill>
                <a:schemeClr val="bg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</a:rPr>
              <a:t>99.999%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bg1"/>
                </a:solidFill>
              </a:rPr>
              <a:t>availability</a:t>
            </a:r>
            <a:endParaRPr lang="en-US" kern="0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8788" y="6156325"/>
            <a:ext cx="8691562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marL="231775" indent="-231775" fontAlgn="auto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ct val="125000"/>
              <a:defRPr/>
            </a:pPr>
            <a:r>
              <a:rPr lang="en-US" sz="800" dirty="0">
                <a:latin typeface="+mn-lt"/>
                <a:cs typeface="+mn-cs"/>
              </a:rPr>
              <a:t>Source: </a:t>
            </a:r>
            <a:r>
              <a:rPr lang="en-US" sz="800" i="1" dirty="0" smtClean="0">
                <a:latin typeface="+mn-lt"/>
                <a:cs typeface="+mn-cs"/>
              </a:rPr>
              <a:t>SWIFT: How can SWIFT work for you</a:t>
            </a:r>
            <a:r>
              <a:rPr lang="en-US" sz="800" i="1" dirty="0" smtClean="0">
                <a:latin typeface="+mn-lt"/>
                <a:cs typeface="+mn-cs"/>
              </a:rPr>
              <a:t>? Aug 2014</a:t>
            </a:r>
            <a:endParaRPr lang="en-US" sz="800" i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850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/>
          <p:cNvSpPr txBox="1"/>
          <p:nvPr/>
        </p:nvSpPr>
        <p:spPr>
          <a:xfrm>
            <a:off x="4724400" y="1666258"/>
            <a:ext cx="2333626" cy="32486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1200" b="1" dirty="0" smtClean="0"/>
              <a:t>Corporate</a:t>
            </a:r>
          </a:p>
          <a:p>
            <a:pPr marL="0" indent="0">
              <a:buNone/>
            </a:pPr>
            <a:r>
              <a:rPr lang="en-US" sz="1200" b="1" dirty="0" smtClean="0"/>
              <a:t> </a:t>
            </a:r>
          </a:p>
          <a:p>
            <a:pPr marL="342900" indent="-342900" algn="l" defTabSz="914400" rtl="0" eaLnBrk="1" latinLnBrk="0" hangingPunct="1">
              <a:spcBef>
                <a:spcPts val="800"/>
              </a:spcBef>
              <a:buFont typeface="Wingdings" pitchFamily="2" charset="2"/>
              <a:buChar char="§"/>
            </a:pPr>
            <a:endParaRPr lang="en-US" sz="1400" kern="1200" dirty="0" err="1" smtClean="0">
              <a:solidFill>
                <a:schemeClr val="tx1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2450" y="1666258"/>
            <a:ext cx="2333626" cy="32486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1200" b="1" dirty="0" smtClean="0"/>
              <a:t>Corporate</a:t>
            </a:r>
          </a:p>
          <a:p>
            <a:pPr marL="0" indent="0">
              <a:buNone/>
            </a:pPr>
            <a:r>
              <a:rPr lang="en-US" sz="1200" b="1" dirty="0" smtClean="0"/>
              <a:t> </a:t>
            </a:r>
          </a:p>
          <a:p>
            <a:pPr marL="0" indent="0">
              <a:buNone/>
            </a:pPr>
            <a:endParaRPr lang="en-US" sz="1000" dirty="0" smtClean="0"/>
          </a:p>
          <a:p>
            <a:pPr marL="342900" indent="-342900" algn="l" defTabSz="914400" rtl="0" eaLnBrk="1" latinLnBrk="0" hangingPunct="1">
              <a:spcBef>
                <a:spcPts val="800"/>
              </a:spcBef>
              <a:buFont typeface="Wingdings" pitchFamily="2" charset="2"/>
              <a:buChar char="§"/>
            </a:pPr>
            <a:endParaRPr lang="en-US" sz="1400" kern="1200" dirty="0" err="1" smtClean="0">
              <a:solidFill>
                <a:schemeClr val="tx1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SWIFT: A single standardized gateway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730" y="828676"/>
            <a:ext cx="4024270" cy="604340"/>
          </a:xfrm>
        </p:spPr>
        <p:txBody>
          <a:bodyPr/>
          <a:lstStyle/>
          <a:p>
            <a:r>
              <a:rPr lang="en-US" sz="1800" dirty="0" smtClean="0"/>
              <a:t>Multiple bank channels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730" y="5019675"/>
            <a:ext cx="4024270" cy="1458610"/>
          </a:xfrm>
        </p:spPr>
        <p:txBody>
          <a:bodyPr>
            <a:normAutofit/>
          </a:bodyPr>
          <a:lstStyle/>
          <a:p>
            <a:pPr defTabSz="912706">
              <a:spcBef>
                <a:spcPts val="0"/>
              </a:spcBef>
              <a:buClr>
                <a:schemeClr val="tx1"/>
              </a:buClr>
              <a:buSzPct val="115000"/>
              <a:defRPr/>
            </a:pPr>
            <a:r>
              <a:rPr lang="en-GB" sz="1200" dirty="0">
                <a:solidFill>
                  <a:srgbClr val="000000"/>
                </a:solidFill>
              </a:rPr>
              <a:t>High cost</a:t>
            </a:r>
          </a:p>
          <a:p>
            <a:pPr defTabSz="912706">
              <a:spcBef>
                <a:spcPts val="0"/>
              </a:spcBef>
              <a:buClr>
                <a:schemeClr val="tx1"/>
              </a:buClr>
              <a:buSzPct val="115000"/>
              <a:defRPr/>
            </a:pPr>
            <a:r>
              <a:rPr lang="en-GB" sz="1200" dirty="0">
                <a:solidFill>
                  <a:srgbClr val="000000"/>
                </a:solidFill>
              </a:rPr>
              <a:t>No global visibility on cash</a:t>
            </a:r>
          </a:p>
          <a:p>
            <a:pPr defTabSz="912706">
              <a:spcBef>
                <a:spcPts val="0"/>
              </a:spcBef>
              <a:buClr>
                <a:schemeClr val="tx1"/>
              </a:buClr>
              <a:buSzPct val="115000"/>
              <a:defRPr/>
            </a:pPr>
            <a:r>
              <a:rPr lang="en-GB" sz="1200" dirty="0">
                <a:solidFill>
                  <a:srgbClr val="000000"/>
                </a:solidFill>
              </a:rPr>
              <a:t>Impossible to centralise</a:t>
            </a:r>
          </a:p>
          <a:p>
            <a:pPr defTabSz="912706">
              <a:spcBef>
                <a:spcPts val="0"/>
              </a:spcBef>
              <a:buClr>
                <a:schemeClr val="tx1"/>
              </a:buClr>
              <a:buSzPct val="115000"/>
              <a:defRPr/>
            </a:pPr>
            <a:r>
              <a:rPr lang="en-US" sz="1200" dirty="0">
                <a:solidFill>
                  <a:srgbClr val="000000"/>
                </a:solidFill>
              </a:rPr>
              <a:t>Challenge of multiple </a:t>
            </a:r>
            <a:r>
              <a:rPr lang="en-US" sz="1200" dirty="0" smtClean="0">
                <a:solidFill>
                  <a:srgbClr val="000000"/>
                </a:solidFill>
              </a:rPr>
              <a:t>connectivity</a:t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channels </a:t>
            </a:r>
            <a:r>
              <a:rPr lang="en-US" sz="1200" dirty="0">
                <a:solidFill>
                  <a:srgbClr val="000000"/>
                </a:solidFill>
              </a:rPr>
              <a:t>and formats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4608" y="828676"/>
            <a:ext cx="4041775" cy="59069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Single, standardized gateway</a:t>
            </a: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4608" y="5019675"/>
            <a:ext cx="4041775" cy="1458610"/>
          </a:xfrm>
        </p:spPr>
        <p:txBody>
          <a:bodyPr>
            <a:normAutofit/>
          </a:bodyPr>
          <a:lstStyle/>
          <a:p>
            <a:pPr defTabSz="912706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115000"/>
              <a:defRPr/>
            </a:pPr>
            <a:r>
              <a:rPr lang="en-GB" sz="1200" dirty="0" smtClean="0">
                <a:solidFill>
                  <a:srgbClr val="000000"/>
                </a:solidFill>
              </a:rPr>
              <a:t>Lower cost</a:t>
            </a:r>
            <a:endParaRPr lang="en-GB" sz="1200" dirty="0">
              <a:solidFill>
                <a:srgbClr val="000000"/>
              </a:solidFill>
            </a:endParaRPr>
          </a:p>
          <a:p>
            <a:pPr defTabSz="912706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115000"/>
              <a:defRPr/>
            </a:pPr>
            <a:r>
              <a:rPr lang="en-GB" sz="1200" dirty="0" smtClean="0">
                <a:solidFill>
                  <a:srgbClr val="000000"/>
                </a:solidFill>
              </a:rPr>
              <a:t>Transparency and view on cash</a:t>
            </a:r>
            <a:endParaRPr lang="en-GB" sz="1200" dirty="0">
              <a:solidFill>
                <a:srgbClr val="000000"/>
              </a:solidFill>
            </a:endParaRPr>
          </a:p>
          <a:p>
            <a:pPr defTabSz="912706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115000"/>
              <a:defRPr/>
            </a:pPr>
            <a:r>
              <a:rPr lang="en-GB" sz="1200" dirty="0" smtClean="0">
                <a:solidFill>
                  <a:srgbClr val="000000"/>
                </a:solidFill>
              </a:rPr>
              <a:t>Increased control and security</a:t>
            </a:r>
            <a:endParaRPr lang="en-GB" sz="1200" dirty="0">
              <a:solidFill>
                <a:srgbClr val="000000"/>
              </a:solidFill>
            </a:endParaRPr>
          </a:p>
          <a:p>
            <a:pPr defTabSz="912706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115000"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Reduced risk</a:t>
            </a:r>
            <a:endParaRPr lang="en-GB" sz="12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583" y="1985984"/>
            <a:ext cx="345742" cy="6729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424" y="2937392"/>
            <a:ext cx="308698" cy="6791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424" y="3911915"/>
            <a:ext cx="308698" cy="6791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258" y="2979364"/>
            <a:ext cx="776182" cy="6371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432" y="2008792"/>
            <a:ext cx="768364" cy="65015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720616" y="2667344"/>
            <a:ext cx="1209675" cy="342533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algn="ctr" defTabSz="914400" rtl="0" eaLnBrk="1" latinLnBrk="0" hangingPunct="1">
              <a:spcBef>
                <a:spcPts val="800"/>
              </a:spcBef>
            </a:pPr>
            <a:r>
              <a:rPr lang="en-US" sz="1000" dirty="0" smtClean="0">
                <a:cs typeface="+mn-cs"/>
              </a:rPr>
              <a:t>h</a:t>
            </a:r>
            <a:r>
              <a:rPr lang="en-US" sz="1000" kern="1200" dirty="0" smtClean="0">
                <a:solidFill>
                  <a:schemeClr val="tx1"/>
                </a:solidFill>
                <a:cs typeface="+mn-cs"/>
              </a:rPr>
              <a:t>ost-to-host 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20616" y="3619500"/>
            <a:ext cx="1209675" cy="342533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algn="ctr" defTabSz="914400" rtl="0" eaLnBrk="1" latinLnBrk="0" hangingPunct="1">
              <a:spcBef>
                <a:spcPts val="800"/>
              </a:spcBef>
            </a:pPr>
            <a:r>
              <a:rPr lang="en-US" sz="1000" dirty="0">
                <a:cs typeface="+mn-cs"/>
              </a:rPr>
              <a:t>e</a:t>
            </a:r>
            <a:r>
              <a:rPr lang="en-US" sz="1000" dirty="0" smtClean="0">
                <a:cs typeface="+mn-cs"/>
              </a:rPr>
              <a:t>-banking Y</a:t>
            </a:r>
            <a:endParaRPr lang="en-US" sz="1000" kern="1200" dirty="0" smtClean="0">
              <a:solidFill>
                <a:schemeClr val="tx1"/>
              </a:solidFill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20616" y="4667250"/>
            <a:ext cx="1209675" cy="342533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algn="ctr" defTabSz="914400" rtl="0" eaLnBrk="1" latinLnBrk="0" hangingPunct="1">
              <a:spcBef>
                <a:spcPts val="800"/>
              </a:spcBef>
            </a:pPr>
            <a:r>
              <a:rPr lang="en-US" sz="1000" dirty="0">
                <a:cs typeface="+mn-cs"/>
              </a:rPr>
              <a:t>e</a:t>
            </a:r>
            <a:r>
              <a:rPr lang="en-US" sz="1000" dirty="0" smtClean="0">
                <a:cs typeface="+mn-cs"/>
              </a:rPr>
              <a:t>-banking Z</a:t>
            </a:r>
            <a:endParaRPr lang="en-US" sz="1000" kern="1200" dirty="0" smtClean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4476750" y="1742458"/>
            <a:ext cx="0" cy="46964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752725" y="2351327"/>
            <a:ext cx="83002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886075" y="2095500"/>
            <a:ext cx="571499" cy="342533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defTabSz="914400" rtl="0" eaLnBrk="1" latinLnBrk="0" hangingPunct="1">
              <a:spcBef>
                <a:spcPts val="800"/>
              </a:spcBef>
            </a:pPr>
            <a:r>
              <a:rPr lang="en-US" sz="1000" dirty="0" smtClean="0">
                <a:cs typeface="+mn-cs"/>
              </a:rPr>
              <a:t>VAN</a:t>
            </a:r>
            <a:endParaRPr lang="en-US" sz="1000" kern="1200" dirty="0" smtClean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2752725" y="3332402"/>
            <a:ext cx="83002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886075" y="2980344"/>
            <a:ext cx="649051" cy="342533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92500" lnSpcReduction="10000"/>
          </a:bodyPr>
          <a:lstStyle/>
          <a:p>
            <a:pPr defTabSz="914400" rtl="0" eaLnBrk="1" latinLnBrk="0" hangingPunct="1">
              <a:spcBef>
                <a:spcPts val="800"/>
              </a:spcBef>
            </a:pPr>
            <a:r>
              <a:rPr lang="en-US" sz="1000" kern="1200" dirty="0" smtClean="0">
                <a:solidFill>
                  <a:schemeClr val="tx1"/>
                </a:solidFill>
                <a:cs typeface="+mn-cs"/>
              </a:rPr>
              <a:t>Leased line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2752725" y="4294427"/>
            <a:ext cx="83002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886075" y="4038600"/>
            <a:ext cx="752475" cy="342533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defTabSz="914400" rtl="0" eaLnBrk="1" latinLnBrk="0" hangingPunct="1">
              <a:spcBef>
                <a:spcPts val="800"/>
              </a:spcBef>
            </a:pPr>
            <a:r>
              <a:rPr lang="en-US" sz="1000" dirty="0" smtClean="0">
                <a:cs typeface="+mn-cs"/>
              </a:rPr>
              <a:t>Internet</a:t>
            </a:r>
            <a:endParaRPr lang="en-US" sz="1000" kern="1200" dirty="0" smtClean="0">
              <a:solidFill>
                <a:schemeClr val="tx1"/>
              </a:solidFill>
              <a:cs typeface="+mn-cs"/>
            </a:endParaRP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432" y="2971800"/>
            <a:ext cx="768364" cy="650154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432" y="3962400"/>
            <a:ext cx="768364" cy="650154"/>
          </a:xfrm>
          <a:prstGeom prst="rect">
            <a:avLst/>
          </a:prstGeom>
        </p:spPr>
      </p:pic>
      <p:cxnSp>
        <p:nvCxnSpPr>
          <p:cNvPr id="74" name="Straight Arrow Connector 73"/>
          <p:cNvCxnSpPr/>
          <p:nvPr/>
        </p:nvCxnSpPr>
        <p:spPr>
          <a:xfrm>
            <a:off x="1257300" y="3332402"/>
            <a:ext cx="6667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1685925" y="2286000"/>
            <a:ext cx="2381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1685925" y="4343400"/>
            <a:ext cx="2381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1685925" y="2286000"/>
            <a:ext cx="0" cy="2057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8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053" y="2008792"/>
            <a:ext cx="768364" cy="650154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5768512" y="3619500"/>
            <a:ext cx="1209675" cy="342533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algn="ctr" defTabSz="914400" rtl="0" eaLnBrk="1" latinLnBrk="0" hangingPunct="1">
              <a:spcBef>
                <a:spcPts val="800"/>
              </a:spcBef>
            </a:pPr>
            <a:r>
              <a:rPr lang="en-US" sz="1000" dirty="0" smtClean="0">
                <a:cs typeface="+mn-cs"/>
              </a:rPr>
              <a:t>Standardized gateway</a:t>
            </a:r>
            <a:endParaRPr lang="en-US" sz="1000" kern="1200" dirty="0" smtClean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6761440" y="3332402"/>
            <a:ext cx="95493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6" name="Picture 9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053" y="2971800"/>
            <a:ext cx="768364" cy="650154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053" y="3962400"/>
            <a:ext cx="768364" cy="650154"/>
          </a:xfrm>
          <a:prstGeom prst="rect">
            <a:avLst/>
          </a:prstGeom>
        </p:spPr>
      </p:pic>
      <p:cxnSp>
        <p:nvCxnSpPr>
          <p:cNvPr id="98" name="Straight Arrow Connector 97"/>
          <p:cNvCxnSpPr/>
          <p:nvPr/>
        </p:nvCxnSpPr>
        <p:spPr>
          <a:xfrm>
            <a:off x="5495696" y="3332402"/>
            <a:ext cx="4762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7344221" y="2286000"/>
            <a:ext cx="2381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7344221" y="4343400"/>
            <a:ext cx="2381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344221" y="2286000"/>
            <a:ext cx="0" cy="2057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552450" y="2276291"/>
            <a:ext cx="895350" cy="1923706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000" dirty="0"/>
              <a:t>Accounts</a:t>
            </a:r>
            <a:br>
              <a:rPr lang="en-US" sz="1000" dirty="0"/>
            </a:br>
            <a:r>
              <a:rPr lang="en-US" sz="1000" dirty="0"/>
              <a:t>payable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000" dirty="0"/>
              <a:t>Accounts</a:t>
            </a:r>
            <a:br>
              <a:rPr lang="en-US" sz="1000" dirty="0"/>
            </a:br>
            <a:r>
              <a:rPr lang="en-US" sz="1000" dirty="0"/>
              <a:t>receivable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000" dirty="0"/>
              <a:t>Treasury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000" dirty="0"/>
              <a:t>Other</a:t>
            </a:r>
          </a:p>
          <a:p>
            <a:pPr marL="342900" indent="-342900" algn="l" defTabSz="914400" rtl="0" eaLnBrk="1" latinLnBrk="0" hangingPunct="1">
              <a:spcBef>
                <a:spcPts val="800"/>
              </a:spcBef>
              <a:buFont typeface="Wingdings" pitchFamily="2" charset="2"/>
              <a:buChar char="§"/>
            </a:pPr>
            <a:endParaRPr lang="en-US" sz="1000" kern="1200" dirty="0" err="1" smtClean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724400" y="2276291"/>
            <a:ext cx="895350" cy="1923706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000" dirty="0"/>
              <a:t>Accounts</a:t>
            </a:r>
            <a:br>
              <a:rPr lang="en-US" sz="1000" dirty="0"/>
            </a:br>
            <a:r>
              <a:rPr lang="en-US" sz="1000" dirty="0"/>
              <a:t>payable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000" dirty="0"/>
              <a:t>Accounts</a:t>
            </a:r>
            <a:br>
              <a:rPr lang="en-US" sz="1000" dirty="0"/>
            </a:br>
            <a:r>
              <a:rPr lang="en-US" sz="1000" dirty="0"/>
              <a:t>receivable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000" dirty="0"/>
              <a:t>Treasury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000" dirty="0"/>
              <a:t>Other</a:t>
            </a:r>
          </a:p>
          <a:p>
            <a:pPr marL="342900" indent="-342900" algn="l" defTabSz="914400" rtl="0" eaLnBrk="1" latinLnBrk="0" hangingPunct="1">
              <a:spcBef>
                <a:spcPts val="800"/>
              </a:spcBef>
              <a:buFont typeface="Wingdings" pitchFamily="2" charset="2"/>
              <a:buChar char="§"/>
            </a:pPr>
            <a:endParaRPr lang="en-US" sz="1000" kern="1200" dirty="0" err="1" smtClean="0">
              <a:solidFill>
                <a:schemeClr val="tx1"/>
              </a:solidFill>
              <a:cs typeface="+mn-cs"/>
            </a:endParaRPr>
          </a:p>
        </p:txBody>
      </p:sp>
      <p:pic>
        <p:nvPicPr>
          <p:cNvPr id="24" name="Picture 6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364" y="3096380"/>
            <a:ext cx="475457" cy="452994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5784" y="6550925"/>
            <a:ext cx="8516203" cy="191069"/>
          </a:xfrm>
          <a:prstGeom prst="rect">
            <a:avLst/>
          </a:prstGeom>
        </p:spPr>
        <p:txBody>
          <a:bodyPr vert="horz" wrap="none" lIns="91440" tIns="45720" rIns="91440" bIns="45720" rtlCol="0">
            <a:normAutofit fontScale="92500" lnSpcReduction="20000"/>
          </a:bodyPr>
          <a:lstStyle/>
          <a:p>
            <a:pPr>
              <a:spcBef>
                <a:spcPts val="800"/>
              </a:spcBef>
            </a:pPr>
            <a:r>
              <a:rPr lang="en-US" sz="900" dirty="0"/>
              <a:t>Source: </a:t>
            </a:r>
            <a:r>
              <a:rPr lang="en-US" sz="900" i="1" dirty="0"/>
              <a:t>SWIFT: How can SWIFT work for you? Aug 2014</a:t>
            </a:r>
          </a:p>
          <a:p>
            <a:pPr algn="l" defTabSz="914400" rtl="0" eaLnBrk="1" latinLnBrk="0" hangingPunct="1">
              <a:spcBef>
                <a:spcPts val="800"/>
              </a:spcBef>
            </a:pPr>
            <a:endParaRPr lang="en-US" sz="900" kern="1200" dirty="0" err="1" smtClean="0">
              <a:solidFill>
                <a:schemeClr val="tx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370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global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047" y="1302508"/>
            <a:ext cx="8229600" cy="45148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Universal format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Ease of implementation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Prepares for global expansion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Data management – from “big” data to “better” data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Supports </a:t>
            </a:r>
            <a:r>
              <a:rPr lang="en-US" altLang="en-US" dirty="0"/>
              <a:t>automation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Allows to redeploy resources toward more strategic planning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Lower costs – elimination of multiple data portals, duplicate data downloads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Provides for enhanced controls and compliance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8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729" y="319903"/>
            <a:ext cx="8405201" cy="1143000"/>
          </a:xfrm>
        </p:spPr>
        <p:txBody>
          <a:bodyPr/>
          <a:lstStyle/>
          <a:p>
            <a:r>
              <a:rPr lang="en-US" dirty="0" smtClean="0"/>
              <a:t>Who is looking to use SWIFT or global standards?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730" y="1359997"/>
            <a:ext cx="8229600" cy="5047672"/>
          </a:xfrm>
        </p:spPr>
        <p:txBody>
          <a:bodyPr/>
          <a:lstStyle/>
          <a:p>
            <a:r>
              <a:rPr lang="en-US" dirty="0" smtClean="0"/>
              <a:t>US based company looking to streamline</a:t>
            </a:r>
          </a:p>
          <a:p>
            <a:r>
              <a:rPr lang="en-US" dirty="0" smtClean="0"/>
              <a:t>US based company who is expanding in Asia and Europe</a:t>
            </a:r>
          </a:p>
          <a:p>
            <a:r>
              <a:rPr lang="en-US" dirty="0" smtClean="0"/>
              <a:t>US based company who uses 3 banks and multiple connection points – such as 2 online portals and one host-to-host transmission</a:t>
            </a:r>
          </a:p>
          <a:p>
            <a:r>
              <a:rPr lang="en-US" dirty="0" smtClean="0"/>
              <a:t>US subsidiary whose parent company already uses SWIFT</a:t>
            </a:r>
          </a:p>
          <a:p>
            <a:r>
              <a:rPr lang="en-US" dirty="0" smtClean="0"/>
              <a:t>Others….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68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also….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172570"/>
            <a:ext cx="8229600" cy="5047672"/>
          </a:xfrm>
        </p:spPr>
        <p:txBody>
          <a:bodyPr>
            <a:normAutofit lnSpcReduction="10000"/>
          </a:bodyPr>
          <a:lstStyle/>
          <a:p>
            <a:pPr lvl="1">
              <a:buSzPct val="115000"/>
              <a:buFont typeface="Wingdings" panose="05000000000000000000" pitchFamily="2" charset="2"/>
              <a:buChar char="§"/>
            </a:pPr>
            <a:r>
              <a:rPr lang="en-US" altLang="en-US" sz="2200" dirty="0" smtClean="0"/>
              <a:t>I’m </a:t>
            </a:r>
            <a:r>
              <a:rPr lang="en-US" altLang="en-US" sz="2200" dirty="0" smtClean="0"/>
              <a:t>being asked to reduce costs, eliminate redundant access, downloads and reports</a:t>
            </a:r>
          </a:p>
          <a:p>
            <a:pPr lvl="1">
              <a:buSzPct val="115000"/>
              <a:buFont typeface="Wingdings" panose="05000000000000000000" pitchFamily="2" charset="2"/>
              <a:buChar char="§"/>
            </a:pPr>
            <a:r>
              <a:rPr lang="en-US" altLang="en-US" sz="2200" dirty="0" smtClean="0"/>
              <a:t>We </a:t>
            </a:r>
            <a:r>
              <a:rPr lang="en-US" altLang="en-US" sz="2200" dirty="0"/>
              <a:t>are upgrading our ERP </a:t>
            </a:r>
            <a:r>
              <a:rPr lang="en-US" altLang="en-US" sz="2200" dirty="0" smtClean="0"/>
              <a:t>system and our </a:t>
            </a:r>
            <a:r>
              <a:rPr lang="en-US" altLang="en-US" sz="2200" dirty="0"/>
              <a:t>vendor has this “SWIFT” module</a:t>
            </a:r>
          </a:p>
          <a:p>
            <a:pPr lvl="1">
              <a:buSzPct val="115000"/>
              <a:buFont typeface="Wingdings" panose="05000000000000000000" pitchFamily="2" charset="2"/>
              <a:buChar char="§"/>
            </a:pPr>
            <a:r>
              <a:rPr lang="en-US" altLang="en-US" sz="2200" dirty="0"/>
              <a:t>We are in an RFP process to look at SAP or oracle or another automation system</a:t>
            </a:r>
          </a:p>
          <a:p>
            <a:pPr lvl="1">
              <a:buSzPct val="115000"/>
              <a:buFont typeface="Wingdings" panose="05000000000000000000" pitchFamily="2" charset="2"/>
              <a:buChar char="§"/>
            </a:pPr>
            <a:r>
              <a:rPr lang="en-US" altLang="en-US" sz="2200" dirty="0"/>
              <a:t>We want to improve our processes</a:t>
            </a:r>
          </a:p>
          <a:p>
            <a:pPr lvl="1">
              <a:buSzPct val="115000"/>
              <a:buFont typeface="Wingdings" panose="05000000000000000000" pitchFamily="2" charset="2"/>
              <a:buChar char="§"/>
            </a:pPr>
            <a:r>
              <a:rPr lang="en-US" altLang="en-US" sz="2200" dirty="0" smtClean="0"/>
              <a:t>We </a:t>
            </a:r>
            <a:r>
              <a:rPr lang="en-US" altLang="en-US" sz="2200" dirty="0"/>
              <a:t>are expanding our business into xx country and am not sure where to start</a:t>
            </a:r>
          </a:p>
          <a:p>
            <a:pPr lvl="1">
              <a:buSzPct val="115000"/>
              <a:buFont typeface="Wingdings" panose="05000000000000000000" pitchFamily="2" charset="2"/>
              <a:buChar char="§"/>
            </a:pPr>
            <a:r>
              <a:rPr lang="en-US" altLang="en-US" sz="2200" dirty="0"/>
              <a:t>We are thinking about expanding </a:t>
            </a:r>
            <a:r>
              <a:rPr lang="en-US" altLang="en-US" sz="2200" dirty="0" smtClean="0"/>
              <a:t>globally</a:t>
            </a:r>
          </a:p>
          <a:p>
            <a:pPr lvl="1">
              <a:buSzPct val="115000"/>
              <a:buFont typeface="Wingdings" panose="05000000000000000000" pitchFamily="2" charset="2"/>
              <a:buChar char="§"/>
            </a:pPr>
            <a:r>
              <a:rPr lang="en-US" sz="2200" dirty="0" smtClean="0"/>
              <a:t>We need to automate </a:t>
            </a:r>
            <a:r>
              <a:rPr lang="en-US" sz="2200" dirty="0"/>
              <a:t>file generation and receipt that supports risk and controls</a:t>
            </a:r>
          </a:p>
          <a:p>
            <a:pPr lvl="1"/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I consider global standards?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026" y="1209872"/>
            <a:ext cx="8229600" cy="43160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We’re all being asked to do more with less; think strategically and optimize how we do </a:t>
            </a:r>
            <a:r>
              <a:rPr lang="en-US" dirty="0" smtClean="0"/>
              <a:t>things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000" dirty="0" smtClean="0"/>
              <a:t>Cost savings – optimize and standardize the formats that you use to send payments, receive information and reconcile</a:t>
            </a:r>
          </a:p>
          <a:p>
            <a:r>
              <a:rPr lang="en-US" sz="2000" dirty="0" smtClean="0"/>
              <a:t>Standardize – use one format instead of multiple connection points, multiple formats and</a:t>
            </a:r>
          </a:p>
          <a:p>
            <a:r>
              <a:rPr lang="en-US" sz="2000" dirty="0" smtClean="0"/>
              <a:t>Support or prepare for expansion – countries outside of the United States don’t use BAI or NACHA.  Changing to a global standard allows you to more easily expand into other countries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938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52450" y="1657350"/>
            <a:ext cx="3074670" cy="45148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auto">
              <a:spcAft>
                <a:spcPts val="0"/>
              </a:spcAft>
              <a:defRPr/>
            </a:pPr>
            <a:endParaRPr lang="en-US" sz="2800" b="1" kern="0" dirty="0" smtClean="0">
              <a:solidFill>
                <a:schemeClr val="bg1"/>
              </a:solidFill>
            </a:endParaRPr>
          </a:p>
          <a:p>
            <a:pPr lvl="0" algn="ctr" fontAlgn="auto">
              <a:spcAft>
                <a:spcPts val="0"/>
              </a:spcAft>
              <a:defRPr/>
            </a:pPr>
            <a:endParaRPr lang="en-US" sz="2800" b="1" kern="0" dirty="0">
              <a:solidFill>
                <a:schemeClr val="bg1"/>
              </a:solidFill>
            </a:endParaRPr>
          </a:p>
          <a:p>
            <a:pPr lvl="0" algn="ctr" fontAlgn="auto">
              <a:spcAft>
                <a:spcPts val="0"/>
              </a:spcAft>
              <a:defRPr/>
            </a:pPr>
            <a:endParaRPr lang="en-US" sz="2800" b="1" kern="0" dirty="0" smtClean="0">
              <a:solidFill>
                <a:schemeClr val="bg1"/>
              </a:solidFill>
            </a:endParaRPr>
          </a:p>
          <a:p>
            <a:pPr lvl="0" algn="ctr" fontAlgn="auto">
              <a:spcAft>
                <a:spcPts val="0"/>
              </a:spcAft>
              <a:defRPr/>
            </a:pPr>
            <a:endParaRPr lang="en-US" sz="2000" kern="0" dirty="0">
              <a:solidFill>
                <a:schemeClr val="bg1"/>
              </a:solidFill>
            </a:endParaRPr>
          </a:p>
          <a:p>
            <a:pPr lvl="0" algn="ctr" fontAlgn="auto"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</a:rPr>
              <a:t>ISO format</a:t>
            </a:r>
            <a:br>
              <a:rPr lang="en-US" sz="2800" b="1" kern="0" dirty="0" smtClean="0">
                <a:solidFill>
                  <a:schemeClr val="bg1"/>
                </a:solidFill>
              </a:rPr>
            </a:br>
            <a:r>
              <a:rPr lang="en-US" sz="2400" kern="0" dirty="0" smtClean="0">
                <a:solidFill>
                  <a:schemeClr val="bg1"/>
                </a:solidFill>
              </a:rPr>
              <a:t>is becoming the global standard</a:t>
            </a: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None/>
              <a:defRPr lang="en-US" sz="320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2"/>
                </a:solidFill>
              </a:rPr>
              <a:t>What’s happening in the industry with standardization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810000" y="1657350"/>
            <a:ext cx="5105400" cy="489585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687388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Verdana" pitchFamily="34" charset="0"/>
              <a:buChar char="–"/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indent="-227013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141413" indent="-227013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376363" indent="-2349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Single Euro Payments Area (SEPA) payments must  be initiated to/from accounts in the Euro zone </a:t>
            </a:r>
          </a:p>
          <a:p>
            <a:r>
              <a:rPr lang="en-US" sz="1600" dirty="0" smtClean="0"/>
              <a:t>NACHA is working on support for ISO 20022 XML</a:t>
            </a:r>
          </a:p>
          <a:p>
            <a:r>
              <a:rPr lang="en-US" sz="1600" dirty="0" smtClean="0"/>
              <a:t>Global support for ISO20022 XML</a:t>
            </a:r>
          </a:p>
          <a:p>
            <a:r>
              <a:rPr lang="en-US" sz="1600" dirty="0" smtClean="0"/>
              <a:t>Global interoperability </a:t>
            </a:r>
          </a:p>
          <a:p>
            <a:r>
              <a:rPr lang="en-US" sz="1600" dirty="0" smtClean="0"/>
              <a:t>TARGET2 (Euro zone) is planning a phased implementation of ISO 20022 </a:t>
            </a:r>
          </a:p>
          <a:p>
            <a:r>
              <a:rPr lang="en-US" sz="1600" dirty="0" smtClean="0"/>
              <a:t>Regulation, industry consensus and customer demand key factors</a:t>
            </a:r>
          </a:p>
          <a:p>
            <a:r>
              <a:rPr lang="en-US" sz="1600" dirty="0" smtClean="0"/>
              <a:t>Canada Payment Association (CPA) and the US Federal Reserve are working to figure out how/when to support ISO 20022 XML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08" y="2210309"/>
            <a:ext cx="1980953" cy="139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5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Blank">
  <a:themeElements>
    <a:clrScheme name="WF Brand 2.0">
      <a:dk1>
        <a:srgbClr val="000000"/>
      </a:dk1>
      <a:lt1>
        <a:srgbClr val="FFFFFF"/>
      </a:lt1>
      <a:dk2>
        <a:srgbClr val="ED8800"/>
      </a:dk2>
      <a:lt2>
        <a:srgbClr val="BB0826"/>
      </a:lt2>
      <a:accent1>
        <a:srgbClr val="ED8800"/>
      </a:accent1>
      <a:accent2>
        <a:srgbClr val="702F8A"/>
      </a:accent2>
      <a:accent3>
        <a:srgbClr val="0095C8"/>
      </a:accent3>
      <a:accent4>
        <a:srgbClr val="46A033"/>
      </a:accent4>
      <a:accent5>
        <a:srgbClr val="AE2573"/>
      </a:accent5>
      <a:accent6>
        <a:srgbClr val="7A6855"/>
      </a:accent6>
      <a:hlink>
        <a:srgbClr val="44464A"/>
      </a:hlink>
      <a:folHlink>
        <a:srgbClr val="D9D9D6"/>
      </a:folHlink>
    </a:clrScheme>
    <a:fontScheme name="Brand 2.0 Fonts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wrap="none" lIns="91440" tIns="45720" rIns="91440" bIns="45720" rtlCol="0">
        <a:normAutofit/>
      </a:bodyPr>
      <a:lstStyle>
        <a:defPPr marL="342900" indent="-342900" algn="l" defTabSz="914400" rtl="0" eaLnBrk="1" latinLnBrk="0" hangingPunct="1">
          <a:spcBef>
            <a:spcPts val="800"/>
          </a:spcBef>
          <a:buFont typeface="Wingdings" pitchFamily="2" charset="2"/>
          <a:buChar char="§"/>
          <a:defRPr sz="1400" kern="1200" dirty="0" err="1" smtClean="0">
            <a:solidFill>
              <a:schemeClr val="tx1"/>
            </a:solidFill>
            <a:latin typeface="Verdana" pitchFamily="34" charset="0"/>
            <a:ea typeface="+mn-ea"/>
            <a:cs typeface="+mn-cs"/>
          </a:defRPr>
        </a:defPPr>
      </a:lstStyle>
    </a:txDef>
  </a:objectDefaults>
  <a:extraClrSchemeLst/>
  <a:custClrLst>
    <a:custClr name="Dark Orange">
      <a:srgbClr val="CE4C00"/>
    </a:custClr>
    <a:custClr name="Dark Plum">
      <a:srgbClr val="4D3B65"/>
    </a:custClr>
    <a:custClr name="Dark Teal">
      <a:srgbClr val="00698C"/>
    </a:custClr>
    <a:custClr name="Dark Green">
      <a:srgbClr val="007337"/>
    </a:custClr>
    <a:custClr name="Dark Magenta">
      <a:srgbClr val="821861"/>
    </a:custClr>
    <a:custClr name="Dark Ebony">
      <a:srgbClr val="574537"/>
    </a:custClr>
    <a:custClr name="WF Yellow">
      <a:srgbClr val="FCC60A"/>
    </a:custClr>
    <a:custClr name="WF Gray">
      <a:srgbClr val="8F8F8F"/>
    </a:custClr>
    <a:custClr name="Aqua Blue">
      <a:srgbClr val="44464A"/>
    </a:custClr>
    <a:custClr name="Khaki">
      <a:srgbClr val="BFC0BE"/>
    </a:custClr>
    <a:custClr name="Stone">
      <a:srgbClr val="D7D3C7"/>
    </a:custClr>
    <a:custClr name="Breeze">
      <a:srgbClr val="DADBBF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D70885E8B5D4BB9EEF7A4B8D5E3CB" ma:contentTypeVersion="1" ma:contentTypeDescription="Create a new document." ma:contentTypeScope="" ma:versionID="16445dcda162f1ac062b298d9fb57a7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8E9CB7-EA66-43E6-8F65-5C7FB6852545}">
  <ds:schemaRefs>
    <ds:schemaRef ds:uri="http://schemas.openxmlformats.org/package/2006/metadata/core-properties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6F85B54-CA9E-4C15-9729-B6470880F8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4CC868-746D-4850-81D9-41005D4B17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1323</Words>
  <Application>Microsoft Office PowerPoint</Application>
  <PresentationFormat>On-screen Show (4:3)</PresentationFormat>
  <Paragraphs>207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1_Blank</vt:lpstr>
      <vt:lpstr>Benefiting from Global Standards </vt:lpstr>
      <vt:lpstr>Agenda</vt:lpstr>
      <vt:lpstr>About SWIFT</vt:lpstr>
      <vt:lpstr>SWIFT: A single standardized gateway</vt:lpstr>
      <vt:lpstr>Benefits of global standards</vt:lpstr>
      <vt:lpstr>Who is looking to use SWIFT or global standards?</vt:lpstr>
      <vt:lpstr>But also….</vt:lpstr>
      <vt:lpstr>Why should I consider global standards?</vt:lpstr>
      <vt:lpstr>PowerPoint Presentation</vt:lpstr>
      <vt:lpstr>Benefits and considerations</vt:lpstr>
      <vt:lpstr>Dispelling the myths…</vt:lpstr>
      <vt:lpstr>What are my options?</vt:lpstr>
      <vt:lpstr>PowerPoint Presentation</vt:lpstr>
      <vt:lpstr>Our most successful customers do this… </vt:lpstr>
      <vt:lpstr>What leads to a less-successful implementation? </vt:lpstr>
      <vt:lpstr>Implementation strategies for success</vt:lpstr>
      <vt:lpstr>How do we work together?</vt:lpstr>
    </vt:vector>
  </TitlesOfParts>
  <Company>Wells Fargo &amp; 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set in  Georgia 48pt</dc:title>
  <dc:creator>a367070</dc:creator>
  <dc:description>Wells Fargo PPT 2007 Template V. 3.0</dc:description>
  <cp:lastModifiedBy>Jacobs, Cheryl B</cp:lastModifiedBy>
  <cp:revision>47</cp:revision>
  <dcterms:created xsi:type="dcterms:W3CDTF">2014-09-09T12:36:10Z</dcterms:created>
  <dcterms:modified xsi:type="dcterms:W3CDTF">2015-11-06T02:02:23Z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0x01010016CD70885E8B5D4BB9EEF7A4B8D5E3CB</vt:lpwstr>
  </property>
</Properties>
</file>